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70"/>
    <p:sldId id="257" r:id="rId71"/>
    <p:sldId id="258" r:id="rId72"/>
    <p:sldId id="259" r:id="rId73"/>
    <p:sldId id="260" r:id="rId74"/>
    <p:sldId id="261" r:id="rId75"/>
    <p:sldId id="262" r:id="rId76"/>
    <p:sldId id="263" r:id="rId77"/>
    <p:sldId id="264" r:id="rId78"/>
    <p:sldId id="265" r:id="rId79"/>
    <p:sldId id="266" r:id="rId80"/>
    <p:sldId id="267" r:id="rId81"/>
    <p:sldId id="268" r:id="rId82"/>
    <p:sldId id="269" r:id="rId83"/>
    <p:sldId id="270" r:id="rId84"/>
    <p:sldId id="271" r:id="rId85"/>
    <p:sldId id="272" r:id="rId86"/>
    <p:sldId id="273" r:id="rId87"/>
    <p:sldId id="274" r:id="rId88"/>
    <p:sldId id="275" r:id="rId89"/>
    <p:sldId id="276" r:id="rId90"/>
    <p:sldId id="277" r:id="rId9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Libre Baskerville" charset="1" panose="02000000000000000000"/>
      <p:regular r:id="rId10"/>
    </p:embeddedFont>
    <p:embeddedFont>
      <p:font typeface="Libre Baskerville Bold" charset="1" panose="02000000000000000000"/>
      <p:regular r:id="rId11"/>
    </p:embeddedFont>
    <p:embeddedFont>
      <p:font typeface="Libre Baskerville Italics" charset="1" panose="02000000000000000000"/>
      <p:regular r:id="rId12"/>
    </p:embeddedFont>
    <p:embeddedFont>
      <p:font typeface="Arimo" charset="1" panose="020B0604020202020204"/>
      <p:regular r:id="rId13"/>
    </p:embeddedFont>
    <p:embeddedFont>
      <p:font typeface="Arimo Bold" charset="1" panose="020B0704020202020204"/>
      <p:regular r:id="rId14"/>
    </p:embeddedFont>
    <p:embeddedFont>
      <p:font typeface="Arimo Italics" charset="1" panose="020B0604020202090204"/>
      <p:regular r:id="rId15"/>
    </p:embeddedFont>
    <p:embeddedFont>
      <p:font typeface="Arimo Bold Italics" charset="1" panose="020B0704020202090204"/>
      <p:regular r:id="rId16"/>
    </p:embeddedFont>
    <p:embeddedFont>
      <p:font typeface="Montserrat Light" charset="1" panose="00000400000000000000"/>
      <p:regular r:id="rId17"/>
    </p:embeddedFont>
    <p:embeddedFont>
      <p:font typeface="Montserrat Light Bold" charset="1" panose="00000800000000000000"/>
      <p:regular r:id="rId18"/>
    </p:embeddedFont>
    <p:embeddedFont>
      <p:font typeface="Montserrat Light Italics" charset="1" panose="00000400000000000000"/>
      <p:regular r:id="rId19"/>
    </p:embeddedFont>
    <p:embeddedFont>
      <p:font typeface="Montserrat Light Bold Italics" charset="1" panose="00000800000000000000"/>
      <p:regular r:id="rId20"/>
    </p:embeddedFont>
    <p:embeddedFont>
      <p:font typeface="Cheque" charset="1" panose="00000500000000000000"/>
      <p:regular r:id="rId21"/>
    </p:embeddedFont>
    <p:embeddedFont>
      <p:font typeface="Cheque Bold" charset="1" panose="00000500000000000000"/>
      <p:regular r:id="rId22"/>
    </p:embeddedFont>
    <p:embeddedFont>
      <p:font typeface="Bernier Shade" charset="1" panose="00000500000000000000"/>
      <p:regular r:id="rId23"/>
    </p:embeddedFont>
    <p:embeddedFont>
      <p:font typeface="DM Sans" charset="1" panose="00000000000000000000"/>
      <p:regular r:id="rId24"/>
    </p:embeddedFont>
    <p:embeddedFont>
      <p:font typeface="DM Sans Bold" charset="1" panose="00000000000000000000"/>
      <p:regular r:id="rId25"/>
    </p:embeddedFont>
    <p:embeddedFont>
      <p:font typeface="DM Sans Italics" charset="1" panose="00000000000000000000"/>
      <p:regular r:id="rId26"/>
    </p:embeddedFont>
    <p:embeddedFont>
      <p:font typeface="DM Sans Bold Italics" charset="1" panose="00000000000000000000"/>
      <p:regular r:id="rId27"/>
    </p:embeddedFont>
    <p:embeddedFont>
      <p:font typeface="Gagalin" charset="1" panose="00000500000000000000"/>
      <p:regular r:id="rId28"/>
    </p:embeddedFont>
    <p:embeddedFont>
      <p:font typeface="Art Nuvo Letterpress" charset="1" panose="00000000000000000000"/>
      <p:regular r:id="rId29"/>
    </p:embeddedFont>
    <p:embeddedFont>
      <p:font typeface="Lucidity Condensed" charset="1" panose="00000600000000000000"/>
      <p:regular r:id="rId30"/>
    </p:embeddedFont>
    <p:embeddedFont>
      <p:font typeface="Garamond" charset="1" panose="02020404030301010803"/>
      <p:regular r:id="rId31"/>
    </p:embeddedFont>
    <p:embeddedFont>
      <p:font typeface="Garamond Bold" charset="1" panose="02020804030307010803"/>
      <p:regular r:id="rId32"/>
    </p:embeddedFont>
    <p:embeddedFont>
      <p:font typeface="Garamond Italics" charset="1" panose="02020404030301010803"/>
      <p:regular r:id="rId33"/>
    </p:embeddedFont>
    <p:embeddedFont>
      <p:font typeface="Garamond Bold Italics" charset="1" panose="02020804030301090803"/>
      <p:regular r:id="rId34"/>
    </p:embeddedFont>
    <p:embeddedFont>
      <p:font typeface="Canva Sans" charset="1" panose="020B0503030501040103"/>
      <p:regular r:id="rId35"/>
    </p:embeddedFont>
    <p:embeddedFont>
      <p:font typeface="Canva Sans Bold" charset="1" panose="020B0803030501040103"/>
      <p:regular r:id="rId36"/>
    </p:embeddedFont>
    <p:embeddedFont>
      <p:font typeface="Canva Sans Italics" charset="1" panose="020B0503030501040103"/>
      <p:regular r:id="rId37"/>
    </p:embeddedFont>
    <p:embeddedFont>
      <p:font typeface="Canva Sans Bold Italics" charset="1" panose="020B0803030501040103"/>
      <p:regular r:id="rId38"/>
    </p:embeddedFont>
    <p:embeddedFont>
      <p:font typeface="Canva Sans Medium" charset="1" panose="020B0603030501040103"/>
      <p:regular r:id="rId39"/>
    </p:embeddedFont>
    <p:embeddedFont>
      <p:font typeface="Canva Sans Medium Italics" charset="1" panose="020B0603030501040103"/>
      <p:regular r:id="rId40"/>
    </p:embeddedFont>
    <p:embeddedFont>
      <p:font typeface="Aileron" charset="1" panose="00000500000000000000"/>
      <p:regular r:id="rId41"/>
    </p:embeddedFont>
    <p:embeddedFont>
      <p:font typeface="Aileron Bold" charset="1" panose="00000800000000000000"/>
      <p:regular r:id="rId42"/>
    </p:embeddedFont>
    <p:embeddedFont>
      <p:font typeface="Aileron Italics" charset="1" panose="00000500000000000000"/>
      <p:regular r:id="rId43"/>
    </p:embeddedFont>
    <p:embeddedFont>
      <p:font typeface="Aileron Bold Italics" charset="1" panose="00000800000000000000"/>
      <p:regular r:id="rId44"/>
    </p:embeddedFont>
    <p:embeddedFont>
      <p:font typeface="Aileron Thin" charset="1" panose="00000300000000000000"/>
      <p:regular r:id="rId45"/>
    </p:embeddedFont>
    <p:embeddedFont>
      <p:font typeface="Aileron Thin Italics" charset="1" panose="00000300000000000000"/>
      <p:regular r:id="rId46"/>
    </p:embeddedFont>
    <p:embeddedFont>
      <p:font typeface="Aileron Light" charset="1" panose="00000400000000000000"/>
      <p:regular r:id="rId47"/>
    </p:embeddedFont>
    <p:embeddedFont>
      <p:font typeface="Aileron Light Italics" charset="1" panose="00000400000000000000"/>
      <p:regular r:id="rId48"/>
    </p:embeddedFont>
    <p:embeddedFont>
      <p:font typeface="Aileron Ultra-Bold" charset="1" panose="00000A00000000000000"/>
      <p:regular r:id="rId49"/>
    </p:embeddedFont>
    <p:embeddedFont>
      <p:font typeface="Aileron Ultra-Bold Italics" charset="1" panose="00000A00000000000000"/>
      <p:regular r:id="rId50"/>
    </p:embeddedFont>
    <p:embeddedFont>
      <p:font typeface="Aileron Heavy" charset="1" panose="00000A00000000000000"/>
      <p:regular r:id="rId51"/>
    </p:embeddedFont>
    <p:embeddedFont>
      <p:font typeface="Aileron Heavy Italics" charset="1" panose="00000A00000000000000"/>
      <p:regular r:id="rId52"/>
    </p:embeddedFont>
    <p:embeddedFont>
      <p:font typeface="Open Sauce" charset="1" panose="00000500000000000000"/>
      <p:regular r:id="rId53"/>
    </p:embeddedFont>
    <p:embeddedFont>
      <p:font typeface="Open Sauce Bold" charset="1" panose="00000800000000000000"/>
      <p:regular r:id="rId54"/>
    </p:embeddedFont>
    <p:embeddedFont>
      <p:font typeface="Open Sauce Italics" charset="1" panose="00000500000000000000"/>
      <p:regular r:id="rId55"/>
    </p:embeddedFont>
    <p:embeddedFont>
      <p:font typeface="Open Sauce Bold Italics" charset="1" panose="00000800000000000000"/>
      <p:regular r:id="rId56"/>
    </p:embeddedFont>
    <p:embeddedFont>
      <p:font typeface="Open Sauce Light" charset="1" panose="00000400000000000000"/>
      <p:regular r:id="rId57"/>
    </p:embeddedFont>
    <p:embeddedFont>
      <p:font typeface="Open Sauce Light Italics" charset="1" panose="00000400000000000000"/>
      <p:regular r:id="rId58"/>
    </p:embeddedFont>
    <p:embeddedFont>
      <p:font typeface="Open Sauce Medium" charset="1" panose="00000600000000000000"/>
      <p:regular r:id="rId59"/>
    </p:embeddedFont>
    <p:embeddedFont>
      <p:font typeface="Open Sauce Medium Italics" charset="1" panose="00000600000000000000"/>
      <p:regular r:id="rId60"/>
    </p:embeddedFont>
    <p:embeddedFont>
      <p:font typeface="Open Sauce Semi-Bold" charset="1" panose="00000700000000000000"/>
      <p:regular r:id="rId61"/>
    </p:embeddedFont>
    <p:embeddedFont>
      <p:font typeface="Open Sauce Semi-Bold Italics" charset="1" panose="00000700000000000000"/>
      <p:regular r:id="rId62"/>
    </p:embeddedFont>
    <p:embeddedFont>
      <p:font typeface="Open Sauce Heavy" charset="1" panose="00000A00000000000000"/>
      <p:regular r:id="rId63"/>
    </p:embeddedFont>
    <p:embeddedFont>
      <p:font typeface="Open Sauce Heavy Italics" charset="1" panose="00000A00000000000000"/>
      <p:regular r:id="rId64"/>
    </p:embeddedFont>
    <p:embeddedFont>
      <p:font typeface="Aegean Breeze" charset="1" panose="00000500000000000000"/>
      <p:regular r:id="rId65"/>
    </p:embeddedFont>
    <p:embeddedFont>
      <p:font typeface="Agile Li" charset="1" panose="00000500000000000000"/>
      <p:regular r:id="rId66"/>
    </p:embeddedFont>
    <p:embeddedFont>
      <p:font typeface="Abstracted Dream" charset="1" panose="00000500000000000000"/>
      <p:regular r:id="rId67"/>
    </p:embeddedFont>
    <p:embeddedFont>
      <p:font typeface="Absolutely Sharp " charset="1" panose="00000500000000000000"/>
      <p:regular r:id="rId68"/>
    </p:embeddedFont>
    <p:embeddedFont>
      <p:font typeface="Yeseva One" charset="1" panose="0000050000000000000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slides/slide1.xml" Type="http://schemas.openxmlformats.org/officeDocument/2006/relationships/slide"/><Relationship Id="rId71" Target="slides/slide2.xml" Type="http://schemas.openxmlformats.org/officeDocument/2006/relationships/slide"/><Relationship Id="rId72" Target="slides/slide3.xml" Type="http://schemas.openxmlformats.org/officeDocument/2006/relationships/slide"/><Relationship Id="rId73" Target="slides/slide4.xml" Type="http://schemas.openxmlformats.org/officeDocument/2006/relationships/slide"/><Relationship Id="rId74" Target="slides/slide5.xml" Type="http://schemas.openxmlformats.org/officeDocument/2006/relationships/slide"/><Relationship Id="rId75" Target="slides/slide6.xml" Type="http://schemas.openxmlformats.org/officeDocument/2006/relationships/slide"/><Relationship Id="rId76" Target="slides/slide7.xml" Type="http://schemas.openxmlformats.org/officeDocument/2006/relationships/slide"/><Relationship Id="rId77" Target="slides/slide8.xml" Type="http://schemas.openxmlformats.org/officeDocument/2006/relationships/slide"/><Relationship Id="rId78" Target="slides/slide9.xml" Type="http://schemas.openxmlformats.org/officeDocument/2006/relationships/slide"/><Relationship Id="rId79" Target="slides/slide10.xml" Type="http://schemas.openxmlformats.org/officeDocument/2006/relationships/slide"/><Relationship Id="rId8" Target="fonts/font8.fntdata" Type="http://schemas.openxmlformats.org/officeDocument/2006/relationships/font"/><Relationship Id="rId80" Target="slides/slide11.xml" Type="http://schemas.openxmlformats.org/officeDocument/2006/relationships/slide"/><Relationship Id="rId81" Target="slides/slide12.xml" Type="http://schemas.openxmlformats.org/officeDocument/2006/relationships/slide"/><Relationship Id="rId82" Target="slides/slide13.xml" Type="http://schemas.openxmlformats.org/officeDocument/2006/relationships/slide"/><Relationship Id="rId83" Target="slides/slide14.xml" Type="http://schemas.openxmlformats.org/officeDocument/2006/relationships/slide"/><Relationship Id="rId84" Target="slides/slide15.xml" Type="http://schemas.openxmlformats.org/officeDocument/2006/relationships/slide"/><Relationship Id="rId85" Target="slides/slide16.xml" Type="http://schemas.openxmlformats.org/officeDocument/2006/relationships/slide"/><Relationship Id="rId86" Target="slides/slide17.xml" Type="http://schemas.openxmlformats.org/officeDocument/2006/relationships/slide"/><Relationship Id="rId87" Target="slides/slide18.xml" Type="http://schemas.openxmlformats.org/officeDocument/2006/relationships/slide"/><Relationship Id="rId88" Target="slides/slide19.xml" Type="http://schemas.openxmlformats.org/officeDocument/2006/relationships/slide"/><Relationship Id="rId89" Target="slides/slide20.xml" Type="http://schemas.openxmlformats.org/officeDocument/2006/relationships/slide"/><Relationship Id="rId9" Target="fonts/font9.fntdata" Type="http://schemas.openxmlformats.org/officeDocument/2006/relationships/font"/><Relationship Id="rId90" Target="slides/slide21.xml" Type="http://schemas.openxmlformats.org/officeDocument/2006/relationships/slide"/><Relationship Id="rId91" Target="slides/slide22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3.pn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54.png" Type="http://schemas.openxmlformats.org/officeDocument/2006/relationships/image"/><Relationship Id="rId15" Target="../media/image55.png" Type="http://schemas.openxmlformats.org/officeDocument/2006/relationships/image"/><Relationship Id="rId16" Target="../media/image56.png" Type="http://schemas.openxmlformats.org/officeDocument/2006/relationships/image"/><Relationship Id="rId17" Target="../media/image57.png" Type="http://schemas.openxmlformats.org/officeDocument/2006/relationships/image"/><Relationship Id="rId18" Target="../media/image3.png" Type="http://schemas.openxmlformats.org/officeDocument/2006/relationships/image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66.png" Type="http://schemas.openxmlformats.org/officeDocument/2006/relationships/image"/><Relationship Id="rId13" Target="../media/image67.png" Type="http://schemas.openxmlformats.org/officeDocument/2006/relationships/image"/><Relationship Id="rId14" Target="../media/image3.png" Type="http://schemas.openxmlformats.org/officeDocument/2006/relationships/image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52.png" Type="http://schemas.openxmlformats.org/officeDocument/2006/relationships/image"/><Relationship Id="rId5" Target="../media/image55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media/image3.png" Type="http://schemas.openxmlformats.org/officeDocument/2006/relationships/image"/><Relationship Id="rId7" Target="../media/image7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png" Type="http://schemas.openxmlformats.org/officeDocument/2006/relationships/image"/><Relationship Id="rId4" Target="../media/image75.png" Type="http://schemas.openxmlformats.org/officeDocument/2006/relationships/image"/><Relationship Id="rId5" Target="../media/image3.png" Type="http://schemas.openxmlformats.org/officeDocument/2006/relationships/image"/><Relationship Id="rId6" Target="../media/image7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3.pn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79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77.png" Type="http://schemas.openxmlformats.org/officeDocument/2006/relationships/image"/><Relationship Id="rId4" Target="../media/image78.svg" Type="http://schemas.openxmlformats.org/officeDocument/2006/relationships/image"/><Relationship Id="rId5" Target="../media/image8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jpeg" Type="http://schemas.openxmlformats.org/officeDocument/2006/relationships/image"/><Relationship Id="rId3" Target="../media/image82.png" Type="http://schemas.openxmlformats.org/officeDocument/2006/relationships/image"/><Relationship Id="rId4" Target="../media/image3.png" Type="http://schemas.openxmlformats.org/officeDocument/2006/relationships/image"/><Relationship Id="rId5" Target="../media/image83.png" Type="http://schemas.openxmlformats.org/officeDocument/2006/relationships/image"/><Relationship Id="rId6" Target="../media/image8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85.png" Type="http://schemas.openxmlformats.org/officeDocument/2006/relationships/image"/><Relationship Id="rId4" Target="../media/image86.svg" Type="http://schemas.openxmlformats.org/officeDocument/2006/relationships/image"/><Relationship Id="rId5" Target="../media/image87.png" Type="http://schemas.openxmlformats.org/officeDocument/2006/relationships/image"/><Relationship Id="rId6" Target="../media/image88.jpeg" Type="http://schemas.openxmlformats.org/officeDocument/2006/relationships/image"/><Relationship Id="rId7" Target="../media/image3.png" Type="http://schemas.openxmlformats.org/officeDocument/2006/relationships/image"/><Relationship Id="rId8" Target="../media/image8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85.png" Type="http://schemas.openxmlformats.org/officeDocument/2006/relationships/image"/><Relationship Id="rId4" Target="../media/image86.svg" Type="http://schemas.openxmlformats.org/officeDocument/2006/relationships/image"/><Relationship Id="rId5" Target="../media/image3.png" Type="http://schemas.openxmlformats.org/officeDocument/2006/relationships/image"/><Relationship Id="rId6" Target="../media/image90.jpeg" Type="http://schemas.openxmlformats.org/officeDocument/2006/relationships/image"/><Relationship Id="rId7" Target="../media/image91.jpeg" Type="http://schemas.openxmlformats.org/officeDocument/2006/relationships/image"/><Relationship Id="rId8" Target="https://github.com/Keerthibaalan/XY-Pen-Plotter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92.png" Type="http://schemas.openxmlformats.org/officeDocument/2006/relationships/image"/><Relationship Id="rId6" Target="../media/image93.svg" Type="http://schemas.openxmlformats.org/officeDocument/2006/relationships/image"/><Relationship Id="rId7" Target="../media/image3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Relationship Id="rId3" Target="../media/image95.svg" Type="http://schemas.openxmlformats.org/officeDocument/2006/relationships/image"/><Relationship Id="rId4" Target="../media/image96.png" Type="http://schemas.openxmlformats.org/officeDocument/2006/relationships/image"/><Relationship Id="rId5" Target="../media/image97.svg" Type="http://schemas.openxmlformats.org/officeDocument/2006/relationships/image"/><Relationship Id="rId6" Target="../media/image98.png" Type="http://schemas.openxmlformats.org/officeDocument/2006/relationships/image"/><Relationship Id="rId7" Target="../media/image99.svg" Type="http://schemas.openxmlformats.org/officeDocument/2006/relationships/image"/><Relationship Id="rId8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jpeg" Type="http://schemas.openxmlformats.org/officeDocument/2006/relationships/image"/><Relationship Id="rId11" Target="../media/image12.jpeg" Type="http://schemas.openxmlformats.org/officeDocument/2006/relationships/image"/><Relationship Id="rId12" Target="../media/image13.jpeg" Type="http://schemas.openxmlformats.org/officeDocument/2006/relationships/image"/><Relationship Id="rId13" Target="../media/image14.jpeg" Type="http://schemas.openxmlformats.org/officeDocument/2006/relationships/image"/><Relationship Id="rId14" Target="../media/image15.jpeg" Type="http://schemas.openxmlformats.org/officeDocument/2006/relationships/image"/><Relationship Id="rId15" Target="../media/image16.png" Type="http://schemas.openxmlformats.org/officeDocument/2006/relationships/image"/><Relationship Id="rId16" Target="../media/image17.png" Type="http://schemas.openxmlformats.org/officeDocument/2006/relationships/image"/><Relationship Id="rId17" Target="../media/image3.png" Type="http://schemas.openxmlformats.org/officeDocument/2006/relationships/image"/><Relationship Id="rId18" Target="https://studip.hs-schmalkalden.de/dispatch.php/profile?cid=52ca094c2785ecc0090c5fbf0d4ef1b9&amp;username=thiruval" TargetMode="External" Type="http://schemas.openxmlformats.org/officeDocument/2006/relationships/hyperlink"/><Relationship Id="rId19" Target="https://studip.hs-schmalkalden.de/dispatch.php/profile?cid=52ca094c2785ecc0090c5fbf0d4ef1b9&amp;username=thiruval" TargetMode="External" Type="http://schemas.openxmlformats.org/officeDocument/2006/relationships/hyperlink"/><Relationship Id="rId2" Target="../media/image10.png" Type="http://schemas.openxmlformats.org/officeDocument/2006/relationships/image"/><Relationship Id="rId20" Target="https://studip.hs-schmalkalden.de/dispatch.php/profile?cid=52ca094c2785ecc0090c5fbf0d4ef1b9&amp;username=thiruval" TargetMode="External" Type="http://schemas.openxmlformats.org/officeDocument/2006/relationships/hyperlink"/><Relationship Id="rId21" Target="https://studip.hs-schmalkalden.de/dispatch.php/profile?cid=52ca094c2785ecc0090c5fbf0d4ef1b9&amp;username=thiruval" TargetMode="External" Type="http://schemas.openxmlformats.org/officeDocument/2006/relationships/hyperlink"/><Relationship Id="rId22" Target="https://studip.hs-schmalkalden.de/dispatch.php/profile?cid=52ca094c2785ecc0090c5fbf0d4ef1b9&amp;username=thiruval" TargetMode="External" Type="http://schemas.openxmlformats.org/officeDocument/2006/relationships/hyperlink"/><Relationship Id="rId23" Target="https://studip.hs-schmalkalden.de/dispatch.php/profile?cid=52ca094c2785ecc0090c5fbf0d4ef1b9&amp;username=thiruval" TargetMode="External" Type="http://schemas.openxmlformats.org/officeDocument/2006/relationships/hyperlink"/><Relationship Id="rId24" Target="https://studip.hs-schmalkalden.de/dispatch.php/profile?cid=52ca094c2785ecc0090c5fbf0d4ef1b9&amp;username=thiruval" TargetMode="External" Type="http://schemas.openxmlformats.org/officeDocument/2006/relationships/hyperlink"/><Relationship Id="rId25" Target="https://studip.hs-schmalkalden.de/dispatch.php/profile?cid=52ca094c2785ecc0090c5fbf0d4ef1b9&amp;username=thiruval" TargetMode="External" Type="http://schemas.openxmlformats.org/officeDocument/2006/relationships/hyperlink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https://studip.hs-schmalkalden.de/dispatch.php/profile?cid=52ca094c2785ecc0090c5fbf0d4ef1b9&amp;username=thiruval" TargetMode="External" Type="http://schemas.openxmlformats.org/officeDocument/2006/relationships/hyperlink"/><Relationship Id="rId6" Target="https://studip.hs-schmalkalden.de/dispatch.php/profile?cid=52ca094c2785ecc0090c5fbf0d4ef1b9&amp;username=thiruval" TargetMode="External" Type="http://schemas.openxmlformats.org/officeDocument/2006/relationships/hyperlink"/><Relationship Id="rId7" Target="https://studip.hs-schmalkalden.de/dispatch.php/profile?cid=52ca094c2785ecc0090c5fbf0d4ef1b9&amp;username=thiruval" TargetMode="External" Type="http://schemas.openxmlformats.org/officeDocument/2006/relationships/hyperlink"/><Relationship Id="rId8" Target="https://studip.hs-schmalkalden.de/dispatch.php/profile?cid=52ca094c2785ecc0090c5fbf0d4ef1b9&amp;username=thiruval" TargetMode="External" Type="http://schemas.openxmlformats.org/officeDocument/2006/relationships/hyperlink"/><Relationship Id="rId9" Target="https://studip.hs-schmalkalden.de/dispatch.php/profile?cid=52ca094c2785ecc0090c5fbf0d4ef1b9&amp;username=thiruval" TargetMode="External" Type="http://schemas.openxmlformats.org/officeDocument/2006/relationships/hyperlink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714" y="1042987"/>
            <a:ext cx="9086236" cy="8215313"/>
            <a:chOff x="0" y="0"/>
            <a:chExt cx="12114981" cy="1095375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792" r="0" b="4792"/>
            <a:stretch>
              <a:fillRect/>
            </a:stretch>
          </p:blipFill>
          <p:spPr>
            <a:xfrm flipH="false" flipV="false">
              <a:off x="0" y="0"/>
              <a:ext cx="12114981" cy="1095375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1790">
            <a:off x="-1" y="1033462"/>
            <a:ext cx="1828800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790">
            <a:off x="-1" y="9234488"/>
            <a:ext cx="1828800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5048250" y="5133975"/>
            <a:ext cx="817245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38714" y="1059111"/>
            <a:ext cx="9235806" cy="8168778"/>
            <a:chOff x="0" y="0"/>
            <a:chExt cx="12314408" cy="1089170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0" r="19398" b="0"/>
            <a:stretch>
              <a:fillRect/>
            </a:stretch>
          </p:blipFill>
          <p:spPr>
            <a:xfrm flipH="false" flipV="false">
              <a:off x="0" y="0"/>
              <a:ext cx="12314408" cy="10891703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9812256" y="374117"/>
            <a:ext cx="7828486" cy="22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19"/>
              </a:lnSpc>
            </a:pPr>
            <a:r>
              <a:rPr lang="en-US" sz="1399">
                <a:solidFill>
                  <a:srgbClr val="FFFFFF"/>
                </a:solidFill>
                <a:latin typeface="Aileron Ultra-Bold"/>
              </a:rPr>
              <a:t>MECHATRONICS AND ROBOTICS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186632" y="238585"/>
            <a:ext cx="2657130" cy="551990"/>
          </a:xfrm>
          <a:custGeom>
            <a:avLst/>
            <a:gdLst/>
            <a:ahLst/>
            <a:cxnLst/>
            <a:rect r="r" b="b" t="t" l="l"/>
            <a:pathLst>
              <a:path h="551990" w="2657130">
                <a:moveTo>
                  <a:pt x="0" y="0"/>
                </a:moveTo>
                <a:lnTo>
                  <a:pt x="2657131" y="0"/>
                </a:lnTo>
                <a:lnTo>
                  <a:pt x="2657131" y="551990"/>
                </a:lnTo>
                <a:lnTo>
                  <a:pt x="0" y="551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597003" y="2415410"/>
            <a:ext cx="7662297" cy="5269926"/>
            <a:chOff x="0" y="0"/>
            <a:chExt cx="10216396" cy="702656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323850"/>
              <a:ext cx="10216396" cy="5746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6253"/>
                </a:lnSpc>
              </a:pPr>
              <a:r>
                <a:rPr lang="en-US" sz="16417">
                  <a:solidFill>
                    <a:srgbClr val="FFFFFF"/>
                  </a:solidFill>
                  <a:latin typeface="Gagalin"/>
                </a:rPr>
                <a:t>x-y pen plotter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283618"/>
              <a:ext cx="10216396" cy="742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Absolutely Sharp "/>
                </a:rPr>
                <a:t>Two Dimentional Pen Plotter 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47281" y="374117"/>
            <a:ext cx="7673309" cy="22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19"/>
              </a:lnSpc>
            </a:pPr>
            <a:r>
              <a:rPr lang="en-US" sz="1399">
                <a:solidFill>
                  <a:srgbClr val="FFFFFF"/>
                </a:solidFill>
                <a:latin typeface="Aileron Ultra-Bold"/>
              </a:rPr>
              <a:t>WORKSHOP MECHATRONICS TEAM  -  23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8429" y="9706308"/>
            <a:ext cx="7673309" cy="22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19"/>
              </a:lnSpc>
            </a:pPr>
            <a:r>
              <a:rPr lang="en-US" sz="1399">
                <a:solidFill>
                  <a:srgbClr val="FFFFFF"/>
                </a:solidFill>
                <a:latin typeface="Aileron Ultra-Bold"/>
              </a:rPr>
              <a:t>HOCHSCHULE  SCHMALKALDEN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12256" y="9477708"/>
            <a:ext cx="7828486" cy="45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19"/>
              </a:lnSpc>
            </a:pPr>
            <a:r>
              <a:rPr lang="en-US" sz="1399">
                <a:solidFill>
                  <a:srgbClr val="FFFFFF"/>
                </a:solidFill>
                <a:latin typeface="Aileron Ultra-Bold"/>
              </a:rPr>
              <a:t>GUIDED BY:   PROF. DR. STEFAN ROTH </a:t>
            </a:r>
          </a:p>
          <a:p>
            <a:pPr algn="just">
              <a:lnSpc>
                <a:spcPts val="1819"/>
              </a:lnSpc>
            </a:pPr>
            <a:r>
              <a:rPr lang="en-US" sz="1399">
                <a:solidFill>
                  <a:srgbClr val="FFFFFF"/>
                </a:solidFill>
                <a:latin typeface="Aileron Ultra-Bold"/>
              </a:rPr>
              <a:t>                                  PROF. DR. ING-SILVIO BACHMANN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18485" y="1681389"/>
            <a:ext cx="4803585" cy="7231579"/>
          </a:xfrm>
          <a:custGeom>
            <a:avLst/>
            <a:gdLst/>
            <a:ahLst/>
            <a:cxnLst/>
            <a:rect r="r" b="b" t="t" l="l"/>
            <a:pathLst>
              <a:path h="7231579" w="4803585">
                <a:moveTo>
                  <a:pt x="0" y="0"/>
                </a:moveTo>
                <a:lnTo>
                  <a:pt x="4803585" y="0"/>
                </a:lnTo>
                <a:lnTo>
                  <a:pt x="4803585" y="7231579"/>
                </a:lnTo>
                <a:lnTo>
                  <a:pt x="0" y="7231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68690" y="1681389"/>
            <a:ext cx="4938639" cy="7231579"/>
          </a:xfrm>
          <a:custGeom>
            <a:avLst/>
            <a:gdLst/>
            <a:ahLst/>
            <a:cxnLst/>
            <a:rect r="r" b="b" t="t" l="l"/>
            <a:pathLst>
              <a:path h="7231579" w="4938639">
                <a:moveTo>
                  <a:pt x="0" y="0"/>
                </a:moveTo>
                <a:lnTo>
                  <a:pt x="4938639" y="0"/>
                </a:lnTo>
                <a:lnTo>
                  <a:pt x="4938639" y="7231579"/>
                </a:lnTo>
                <a:lnTo>
                  <a:pt x="0" y="723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868690" y="8122918"/>
            <a:ext cx="644559" cy="608246"/>
          </a:xfrm>
          <a:custGeom>
            <a:avLst/>
            <a:gdLst/>
            <a:ahLst/>
            <a:cxnLst/>
            <a:rect r="r" b="b" t="t" l="l"/>
            <a:pathLst>
              <a:path h="608246" w="644559">
                <a:moveTo>
                  <a:pt x="0" y="0"/>
                </a:moveTo>
                <a:lnTo>
                  <a:pt x="644559" y="0"/>
                </a:lnTo>
                <a:lnTo>
                  <a:pt x="644559" y="608246"/>
                </a:lnTo>
                <a:lnTo>
                  <a:pt x="0" y="608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171450"/>
            <a:ext cx="5117869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u="sng">
                <a:solidFill>
                  <a:srgbClr val="033E8D"/>
                </a:solidFill>
                <a:latin typeface="Bernier Shade"/>
              </a:rPr>
              <a:t>V - Model</a:t>
            </a:r>
          </a:p>
          <a:p>
            <a:pPr algn="ctr">
              <a:lnSpc>
                <a:spcPts val="1288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304239" y="3624872"/>
            <a:ext cx="644559" cy="608246"/>
          </a:xfrm>
          <a:custGeom>
            <a:avLst/>
            <a:gdLst/>
            <a:ahLst/>
            <a:cxnLst/>
            <a:rect r="r" b="b" t="t" l="l"/>
            <a:pathLst>
              <a:path h="608246" w="644559">
                <a:moveTo>
                  <a:pt x="0" y="0"/>
                </a:moveTo>
                <a:lnTo>
                  <a:pt x="644559" y="0"/>
                </a:lnTo>
                <a:lnTo>
                  <a:pt x="644559" y="608246"/>
                </a:lnTo>
                <a:lnTo>
                  <a:pt x="0" y="608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95589" y="3774441"/>
            <a:ext cx="644559" cy="608246"/>
          </a:xfrm>
          <a:custGeom>
            <a:avLst/>
            <a:gdLst/>
            <a:ahLst/>
            <a:cxnLst/>
            <a:rect r="r" b="b" t="t" l="l"/>
            <a:pathLst>
              <a:path h="608246" w="644559">
                <a:moveTo>
                  <a:pt x="0" y="0"/>
                </a:moveTo>
                <a:lnTo>
                  <a:pt x="644560" y="0"/>
                </a:lnTo>
                <a:lnTo>
                  <a:pt x="644560" y="608246"/>
                </a:lnTo>
                <a:lnTo>
                  <a:pt x="0" y="608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48798" y="2241537"/>
            <a:ext cx="644559" cy="608246"/>
          </a:xfrm>
          <a:custGeom>
            <a:avLst/>
            <a:gdLst/>
            <a:ahLst/>
            <a:cxnLst/>
            <a:rect r="r" b="b" t="t" l="l"/>
            <a:pathLst>
              <a:path h="608246" w="644559">
                <a:moveTo>
                  <a:pt x="0" y="0"/>
                </a:moveTo>
                <a:lnTo>
                  <a:pt x="644559" y="0"/>
                </a:lnTo>
                <a:lnTo>
                  <a:pt x="644559" y="608246"/>
                </a:lnTo>
                <a:lnTo>
                  <a:pt x="0" y="608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24439" y="2241537"/>
            <a:ext cx="644559" cy="608246"/>
          </a:xfrm>
          <a:custGeom>
            <a:avLst/>
            <a:gdLst/>
            <a:ahLst/>
            <a:cxnLst/>
            <a:rect r="r" b="b" t="t" l="l"/>
            <a:pathLst>
              <a:path h="608246" w="644559">
                <a:moveTo>
                  <a:pt x="0" y="0"/>
                </a:moveTo>
                <a:lnTo>
                  <a:pt x="644560" y="0"/>
                </a:lnTo>
                <a:lnTo>
                  <a:pt x="644560" y="608246"/>
                </a:lnTo>
                <a:lnTo>
                  <a:pt x="0" y="608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99019" y="6566407"/>
            <a:ext cx="644559" cy="608246"/>
          </a:xfrm>
          <a:custGeom>
            <a:avLst/>
            <a:gdLst/>
            <a:ahLst/>
            <a:cxnLst/>
            <a:rect r="r" b="b" t="t" l="l"/>
            <a:pathLst>
              <a:path h="608246" w="644559">
                <a:moveTo>
                  <a:pt x="0" y="0"/>
                </a:moveTo>
                <a:lnTo>
                  <a:pt x="644559" y="0"/>
                </a:lnTo>
                <a:lnTo>
                  <a:pt x="644559" y="608246"/>
                </a:lnTo>
                <a:lnTo>
                  <a:pt x="0" y="608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84708" y="6566407"/>
            <a:ext cx="644559" cy="608246"/>
          </a:xfrm>
          <a:custGeom>
            <a:avLst/>
            <a:gdLst/>
            <a:ahLst/>
            <a:cxnLst/>
            <a:rect r="r" b="b" t="t" l="l"/>
            <a:pathLst>
              <a:path h="608246" w="644559">
                <a:moveTo>
                  <a:pt x="0" y="0"/>
                </a:moveTo>
                <a:lnTo>
                  <a:pt x="644559" y="0"/>
                </a:lnTo>
                <a:lnTo>
                  <a:pt x="644559" y="608246"/>
                </a:lnTo>
                <a:lnTo>
                  <a:pt x="0" y="608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43578" y="4993056"/>
            <a:ext cx="644559" cy="608246"/>
          </a:xfrm>
          <a:custGeom>
            <a:avLst/>
            <a:gdLst/>
            <a:ahLst/>
            <a:cxnLst/>
            <a:rect r="r" b="b" t="t" l="l"/>
            <a:pathLst>
              <a:path h="608246" w="644559">
                <a:moveTo>
                  <a:pt x="0" y="0"/>
                </a:moveTo>
                <a:lnTo>
                  <a:pt x="644560" y="0"/>
                </a:lnTo>
                <a:lnTo>
                  <a:pt x="644560" y="608246"/>
                </a:lnTo>
                <a:lnTo>
                  <a:pt x="0" y="608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40149" y="5143500"/>
            <a:ext cx="644559" cy="608246"/>
          </a:xfrm>
          <a:custGeom>
            <a:avLst/>
            <a:gdLst/>
            <a:ahLst/>
            <a:cxnLst/>
            <a:rect r="r" b="b" t="t" l="l"/>
            <a:pathLst>
              <a:path h="608246" w="644559">
                <a:moveTo>
                  <a:pt x="0" y="0"/>
                </a:moveTo>
                <a:lnTo>
                  <a:pt x="644559" y="0"/>
                </a:lnTo>
                <a:lnTo>
                  <a:pt x="644559" y="608246"/>
                </a:lnTo>
                <a:lnTo>
                  <a:pt x="0" y="608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186632" y="238585"/>
            <a:ext cx="2657130" cy="551990"/>
          </a:xfrm>
          <a:custGeom>
            <a:avLst/>
            <a:gdLst/>
            <a:ahLst/>
            <a:cxnLst/>
            <a:rect r="r" b="b" t="t" l="l"/>
            <a:pathLst>
              <a:path h="551990" w="2657130">
                <a:moveTo>
                  <a:pt x="0" y="0"/>
                </a:moveTo>
                <a:lnTo>
                  <a:pt x="2657131" y="0"/>
                </a:lnTo>
                <a:lnTo>
                  <a:pt x="2657131" y="551990"/>
                </a:lnTo>
                <a:lnTo>
                  <a:pt x="0" y="551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2409094"/>
            <a:ext cx="4095673" cy="968068"/>
          </a:xfrm>
          <a:custGeom>
            <a:avLst/>
            <a:gdLst/>
            <a:ahLst/>
            <a:cxnLst/>
            <a:rect r="r" b="b" t="t" l="l"/>
            <a:pathLst>
              <a:path h="968068" w="4095673">
                <a:moveTo>
                  <a:pt x="0" y="0"/>
                </a:moveTo>
                <a:lnTo>
                  <a:pt x="4095673" y="0"/>
                </a:lnTo>
                <a:lnTo>
                  <a:pt x="4095673" y="968068"/>
                </a:lnTo>
                <a:lnTo>
                  <a:pt x="0" y="968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1576" y="2507560"/>
            <a:ext cx="3972520" cy="919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33E8D"/>
                </a:solidFill>
                <a:latin typeface="Canva Sans"/>
              </a:rPr>
              <a:t>User Requirements:</a:t>
            </a:r>
          </a:p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33E8D"/>
                </a:solidFill>
                <a:latin typeface="Canva Sans"/>
              </a:rPr>
              <a:t>-To draw the Nikolaus House using the pen plotter</a:t>
            </a:r>
          </a:p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33E8D"/>
                </a:solidFill>
                <a:latin typeface="Canva Sans"/>
              </a:rPr>
              <a:t>-Cycle time: 30 seconds</a:t>
            </a:r>
          </a:p>
          <a:p>
            <a:pPr algn="ctr">
              <a:lnSpc>
                <a:spcPts val="1820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31195" y="3624872"/>
            <a:ext cx="4437803" cy="1048935"/>
          </a:xfrm>
          <a:custGeom>
            <a:avLst/>
            <a:gdLst/>
            <a:ahLst/>
            <a:cxnLst/>
            <a:rect r="r" b="b" t="t" l="l"/>
            <a:pathLst>
              <a:path h="1048935" w="4437803">
                <a:moveTo>
                  <a:pt x="0" y="0"/>
                </a:moveTo>
                <a:lnTo>
                  <a:pt x="4437804" y="0"/>
                </a:lnTo>
                <a:lnTo>
                  <a:pt x="4437804" y="1048935"/>
                </a:lnTo>
                <a:lnTo>
                  <a:pt x="0" y="1048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49418" y="3677164"/>
            <a:ext cx="4001359" cy="1173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77"/>
              </a:lnSpc>
              <a:spcBef>
                <a:spcPct val="0"/>
              </a:spcBef>
            </a:pPr>
            <a:r>
              <a:rPr lang="en-US" sz="1340" strike="noStrike" u="none">
                <a:solidFill>
                  <a:srgbClr val="033E8D"/>
                </a:solidFill>
                <a:latin typeface="Canva Sans"/>
              </a:rPr>
              <a:t>Mechanical Requirements:</a:t>
            </a:r>
          </a:p>
          <a:p>
            <a:pPr algn="ctr" marL="0" indent="0" lvl="0">
              <a:lnSpc>
                <a:spcPts val="1877"/>
              </a:lnSpc>
              <a:spcBef>
                <a:spcPct val="0"/>
              </a:spcBef>
            </a:pPr>
            <a:r>
              <a:rPr lang="en-US" sz="1340" strike="noStrike" u="none">
                <a:solidFill>
                  <a:srgbClr val="033E8D"/>
                </a:solidFill>
                <a:latin typeface="Canva Sans"/>
              </a:rPr>
              <a:t>-Two-axis control to facilitate movement in both </a:t>
            </a:r>
          </a:p>
          <a:p>
            <a:pPr algn="ctr" marL="0" indent="0" lvl="0">
              <a:lnSpc>
                <a:spcPts val="1877"/>
              </a:lnSpc>
              <a:spcBef>
                <a:spcPct val="0"/>
              </a:spcBef>
            </a:pPr>
            <a:r>
              <a:rPr lang="en-US" sz="1340" strike="noStrike" u="none">
                <a:solidFill>
                  <a:srgbClr val="033E8D"/>
                </a:solidFill>
                <a:latin typeface="Canva Sans"/>
              </a:rPr>
              <a:t>X &amp; Y axes -Resistance to impact load </a:t>
            </a:r>
          </a:p>
          <a:p>
            <a:pPr algn="ctr" marL="0" indent="0" lvl="0">
              <a:lnSpc>
                <a:spcPts val="1877"/>
              </a:lnSpc>
              <a:spcBef>
                <a:spcPct val="0"/>
              </a:spcBef>
            </a:pPr>
            <a:r>
              <a:rPr lang="en-US" sz="1340" strike="noStrike" u="none">
                <a:solidFill>
                  <a:srgbClr val="033E8D"/>
                </a:solidFill>
                <a:latin typeface="Canva Sans"/>
              </a:rPr>
              <a:t>from 0.25m height </a:t>
            </a:r>
          </a:p>
          <a:p>
            <a:pPr algn="ctr" marL="0" indent="0" lvl="0">
              <a:lnSpc>
                <a:spcPts val="1877"/>
              </a:lnSpc>
              <a:spcBef>
                <a:spcPct val="0"/>
              </a:spcBef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44475" y="4963589"/>
            <a:ext cx="4095673" cy="968068"/>
          </a:xfrm>
          <a:custGeom>
            <a:avLst/>
            <a:gdLst/>
            <a:ahLst/>
            <a:cxnLst/>
            <a:rect r="r" b="b" t="t" l="l"/>
            <a:pathLst>
              <a:path h="968068" w="4095673">
                <a:moveTo>
                  <a:pt x="0" y="0"/>
                </a:moveTo>
                <a:lnTo>
                  <a:pt x="4095674" y="0"/>
                </a:lnTo>
                <a:lnTo>
                  <a:pt x="4095674" y="968068"/>
                </a:lnTo>
                <a:lnTo>
                  <a:pt x="0" y="968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000664" y="5105400"/>
            <a:ext cx="3117205" cy="919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Electrical Requirements: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-2,5V DC Motor, Arduino ESP32 Control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-Quick motor drive, Limit switches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870648" y="6523062"/>
            <a:ext cx="4095673" cy="968068"/>
          </a:xfrm>
          <a:custGeom>
            <a:avLst/>
            <a:gdLst/>
            <a:ahLst/>
            <a:cxnLst/>
            <a:rect r="r" b="b" t="t" l="l"/>
            <a:pathLst>
              <a:path h="968068" w="4095673">
                <a:moveTo>
                  <a:pt x="0" y="0"/>
                </a:moveTo>
                <a:lnTo>
                  <a:pt x="4095673" y="0"/>
                </a:lnTo>
                <a:lnTo>
                  <a:pt x="4095673" y="968069"/>
                </a:lnTo>
                <a:lnTo>
                  <a:pt x="0" y="968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202783" y="6528307"/>
            <a:ext cx="3643312" cy="919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Software Requirements: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-Arduino programming of control function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-3D CAD Modelling of 3D printed components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5177908" y="8794748"/>
            <a:ext cx="6313374" cy="1492252"/>
          </a:xfrm>
          <a:custGeom>
            <a:avLst/>
            <a:gdLst/>
            <a:ahLst/>
            <a:cxnLst/>
            <a:rect r="r" b="b" t="t" l="l"/>
            <a:pathLst>
              <a:path h="1492252" w="6313374">
                <a:moveTo>
                  <a:pt x="0" y="0"/>
                </a:moveTo>
                <a:lnTo>
                  <a:pt x="6313373" y="0"/>
                </a:lnTo>
                <a:lnTo>
                  <a:pt x="6313373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309028" y="8874868"/>
            <a:ext cx="6051133" cy="1605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Implementation: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Mechanical: Additional 3D components printed to support the assembly of the Pen plotter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Electrical: Arduino ESP32, Belt with 2,5V DC Motor driver, Micro USB B, Different switches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Software:  Solidworks, Arduino IDE coding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0547762" y="6577329"/>
            <a:ext cx="4519135" cy="1068159"/>
          </a:xfrm>
          <a:custGeom>
            <a:avLst/>
            <a:gdLst/>
            <a:ahLst/>
            <a:cxnLst/>
            <a:rect r="r" b="b" t="t" l="l"/>
            <a:pathLst>
              <a:path h="1068159" w="4519135">
                <a:moveTo>
                  <a:pt x="0" y="0"/>
                </a:moveTo>
                <a:lnTo>
                  <a:pt x="4519135" y="0"/>
                </a:lnTo>
                <a:lnTo>
                  <a:pt x="4519135" y="1068159"/>
                </a:lnTo>
                <a:lnTo>
                  <a:pt x="0" y="106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547761" y="6596379"/>
            <a:ext cx="4286250" cy="919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System Integration: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-Verification of control function after iterations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-Verification of 3D modelling depending on end-result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1262747" y="4993056"/>
            <a:ext cx="4095673" cy="968068"/>
          </a:xfrm>
          <a:custGeom>
            <a:avLst/>
            <a:gdLst/>
            <a:ahLst/>
            <a:cxnLst/>
            <a:rect r="r" b="b" t="t" l="l"/>
            <a:pathLst>
              <a:path h="968068" w="4095673">
                <a:moveTo>
                  <a:pt x="0" y="0"/>
                </a:moveTo>
                <a:lnTo>
                  <a:pt x="4095673" y="0"/>
                </a:lnTo>
                <a:lnTo>
                  <a:pt x="4095673" y="968068"/>
                </a:lnTo>
                <a:lnTo>
                  <a:pt x="0" y="968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1626518" y="5105400"/>
            <a:ext cx="3368129" cy="919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Domain-wise components testing: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-Rechecking the I.C electrical connections 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-Verification of mechanical assembly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2005763" y="3705739"/>
            <a:ext cx="4095673" cy="968068"/>
          </a:xfrm>
          <a:custGeom>
            <a:avLst/>
            <a:gdLst/>
            <a:ahLst/>
            <a:cxnLst/>
            <a:rect r="r" b="b" t="t" l="l"/>
            <a:pathLst>
              <a:path h="968068" w="4095673">
                <a:moveTo>
                  <a:pt x="0" y="0"/>
                </a:moveTo>
                <a:lnTo>
                  <a:pt x="4095673" y="0"/>
                </a:lnTo>
                <a:lnTo>
                  <a:pt x="4095673" y="968068"/>
                </a:lnTo>
                <a:lnTo>
                  <a:pt x="0" y="968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2234548" y="3754328"/>
            <a:ext cx="3638104" cy="919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Sub-Systems Testing: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-Testing of individual sub-system 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contributing to the working of the pen-plotter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2690886" y="2241537"/>
            <a:ext cx="4095673" cy="968068"/>
          </a:xfrm>
          <a:custGeom>
            <a:avLst/>
            <a:gdLst/>
            <a:ahLst/>
            <a:cxnLst/>
            <a:rect r="r" b="b" t="t" l="l"/>
            <a:pathLst>
              <a:path h="968068" w="4095673">
                <a:moveTo>
                  <a:pt x="0" y="0"/>
                </a:moveTo>
                <a:lnTo>
                  <a:pt x="4095674" y="0"/>
                </a:lnTo>
                <a:lnTo>
                  <a:pt x="4095674" y="968069"/>
                </a:lnTo>
                <a:lnTo>
                  <a:pt x="0" y="968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2897483" y="2300039"/>
            <a:ext cx="3617714" cy="1148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Overall System Testing: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-Validation of the operating procedure of the 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Pen-plotter system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  <a:r>
              <a:rPr lang="en-US" sz="1300" strike="noStrike" u="none">
                <a:solidFill>
                  <a:srgbClr val="033E8D"/>
                </a:solidFill>
                <a:latin typeface="Canva Sans"/>
              </a:rPr>
              <a:t>-Cycle time check</a:t>
            </a:r>
          </a:p>
          <a:p>
            <a:pPr algn="ctr" marL="0" indent="0" lvl="0">
              <a:lnSpc>
                <a:spcPts val="18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895365" y="5133980"/>
            <a:ext cx="10287010" cy="0"/>
          </a:xfrm>
          <a:prstGeom prst="line">
            <a:avLst/>
          </a:prstGeom>
          <a:ln cap="flat" w="19050">
            <a:solidFill>
              <a:srgbClr val="003C8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655866" y="806532"/>
            <a:ext cx="1324323" cy="1324323"/>
          </a:xfrm>
          <a:custGeom>
            <a:avLst/>
            <a:gdLst/>
            <a:ahLst/>
            <a:cxnLst/>
            <a:rect r="r" b="b" t="t" l="l"/>
            <a:pathLst>
              <a:path h="1324323" w="1324323">
                <a:moveTo>
                  <a:pt x="0" y="0"/>
                </a:moveTo>
                <a:lnTo>
                  <a:pt x="1324323" y="0"/>
                </a:lnTo>
                <a:lnTo>
                  <a:pt x="1324323" y="1324323"/>
                </a:lnTo>
                <a:lnTo>
                  <a:pt x="0" y="132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804328" y="512044"/>
            <a:ext cx="2095605" cy="1913299"/>
            <a:chOff x="0" y="0"/>
            <a:chExt cx="551929" cy="5039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929" cy="503914"/>
            </a:xfrm>
            <a:custGeom>
              <a:avLst/>
              <a:gdLst/>
              <a:ahLst/>
              <a:cxnLst/>
              <a:rect r="r" b="b" t="t" l="l"/>
              <a:pathLst>
                <a:path h="503914" w="551929">
                  <a:moveTo>
                    <a:pt x="0" y="0"/>
                  </a:moveTo>
                  <a:lnTo>
                    <a:pt x="551929" y="0"/>
                  </a:lnTo>
                  <a:lnTo>
                    <a:pt x="551929" y="503914"/>
                  </a:lnTo>
                  <a:lnTo>
                    <a:pt x="0" y="5039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51929" cy="551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140767" y="733507"/>
            <a:ext cx="1324323" cy="1324323"/>
          </a:xfrm>
          <a:custGeom>
            <a:avLst/>
            <a:gdLst/>
            <a:ahLst/>
            <a:cxnLst/>
            <a:rect r="r" b="b" t="t" l="l"/>
            <a:pathLst>
              <a:path h="1324323" w="1324323">
                <a:moveTo>
                  <a:pt x="0" y="0"/>
                </a:moveTo>
                <a:lnTo>
                  <a:pt x="1324323" y="0"/>
                </a:lnTo>
                <a:lnTo>
                  <a:pt x="1324323" y="1324323"/>
                </a:lnTo>
                <a:lnTo>
                  <a:pt x="0" y="132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96905" y="745613"/>
            <a:ext cx="1324323" cy="1324323"/>
          </a:xfrm>
          <a:custGeom>
            <a:avLst/>
            <a:gdLst/>
            <a:ahLst/>
            <a:cxnLst/>
            <a:rect r="r" b="b" t="t" l="l"/>
            <a:pathLst>
              <a:path h="1324323" w="1324323">
                <a:moveTo>
                  <a:pt x="0" y="0"/>
                </a:moveTo>
                <a:lnTo>
                  <a:pt x="1324323" y="0"/>
                </a:lnTo>
                <a:lnTo>
                  <a:pt x="1324323" y="1324323"/>
                </a:lnTo>
                <a:lnTo>
                  <a:pt x="0" y="1324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19888" y="2545395"/>
            <a:ext cx="1035755" cy="1035755"/>
          </a:xfrm>
          <a:custGeom>
            <a:avLst/>
            <a:gdLst/>
            <a:ahLst/>
            <a:cxnLst/>
            <a:rect r="r" b="b" t="t" l="l"/>
            <a:pathLst>
              <a:path h="1035755" w="1035755">
                <a:moveTo>
                  <a:pt x="0" y="0"/>
                </a:moveTo>
                <a:lnTo>
                  <a:pt x="1035754" y="0"/>
                </a:lnTo>
                <a:lnTo>
                  <a:pt x="1035754" y="1035754"/>
                </a:lnTo>
                <a:lnTo>
                  <a:pt x="0" y="1035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61832" y="2498956"/>
            <a:ext cx="1082194" cy="1082194"/>
          </a:xfrm>
          <a:custGeom>
            <a:avLst/>
            <a:gdLst/>
            <a:ahLst/>
            <a:cxnLst/>
            <a:rect r="r" b="b" t="t" l="l"/>
            <a:pathLst>
              <a:path h="1082194" w="1082194">
                <a:moveTo>
                  <a:pt x="0" y="0"/>
                </a:moveTo>
                <a:lnTo>
                  <a:pt x="1082194" y="0"/>
                </a:lnTo>
                <a:lnTo>
                  <a:pt x="1082194" y="1082193"/>
                </a:lnTo>
                <a:lnTo>
                  <a:pt x="0" y="10821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40549" y="2498956"/>
            <a:ext cx="1380679" cy="1035509"/>
          </a:xfrm>
          <a:custGeom>
            <a:avLst/>
            <a:gdLst/>
            <a:ahLst/>
            <a:cxnLst/>
            <a:rect r="r" b="b" t="t" l="l"/>
            <a:pathLst>
              <a:path h="1035509" w="1380679">
                <a:moveTo>
                  <a:pt x="0" y="0"/>
                </a:moveTo>
                <a:lnTo>
                  <a:pt x="1380679" y="0"/>
                </a:lnTo>
                <a:lnTo>
                  <a:pt x="1380679" y="1035509"/>
                </a:lnTo>
                <a:lnTo>
                  <a:pt x="0" y="10355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34196" y="573147"/>
            <a:ext cx="549513" cy="549513"/>
          </a:xfrm>
          <a:custGeom>
            <a:avLst/>
            <a:gdLst/>
            <a:ahLst/>
            <a:cxnLst/>
            <a:rect r="r" b="b" t="t" l="l"/>
            <a:pathLst>
              <a:path h="549513" w="549513">
                <a:moveTo>
                  <a:pt x="0" y="0"/>
                </a:moveTo>
                <a:lnTo>
                  <a:pt x="549513" y="0"/>
                </a:lnTo>
                <a:lnTo>
                  <a:pt x="549513" y="549513"/>
                </a:lnTo>
                <a:lnTo>
                  <a:pt x="0" y="5495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19888" y="4431760"/>
            <a:ext cx="1146133" cy="995575"/>
          </a:xfrm>
          <a:custGeom>
            <a:avLst/>
            <a:gdLst/>
            <a:ahLst/>
            <a:cxnLst/>
            <a:rect r="r" b="b" t="t" l="l"/>
            <a:pathLst>
              <a:path h="995575" w="1146133">
                <a:moveTo>
                  <a:pt x="0" y="0"/>
                </a:moveTo>
                <a:lnTo>
                  <a:pt x="1146132" y="0"/>
                </a:lnTo>
                <a:lnTo>
                  <a:pt x="1146132" y="995576"/>
                </a:lnTo>
                <a:lnTo>
                  <a:pt x="0" y="9955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983" t="0" r="-7983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165774" y="4402173"/>
            <a:ext cx="1334547" cy="1025162"/>
          </a:xfrm>
          <a:custGeom>
            <a:avLst/>
            <a:gdLst/>
            <a:ahLst/>
            <a:cxnLst/>
            <a:rect r="r" b="b" t="t" l="l"/>
            <a:pathLst>
              <a:path h="1025162" w="1334547">
                <a:moveTo>
                  <a:pt x="0" y="0"/>
                </a:moveTo>
                <a:lnTo>
                  <a:pt x="1334547" y="0"/>
                </a:lnTo>
                <a:lnTo>
                  <a:pt x="1334547" y="1025163"/>
                </a:lnTo>
                <a:lnTo>
                  <a:pt x="0" y="10251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717" t="0" r="-7717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580882" y="4402173"/>
            <a:ext cx="1356368" cy="1025162"/>
          </a:xfrm>
          <a:custGeom>
            <a:avLst/>
            <a:gdLst/>
            <a:ahLst/>
            <a:cxnLst/>
            <a:rect r="r" b="b" t="t" l="l"/>
            <a:pathLst>
              <a:path h="1025162" w="1356368">
                <a:moveTo>
                  <a:pt x="0" y="0"/>
                </a:moveTo>
                <a:lnTo>
                  <a:pt x="1356369" y="0"/>
                </a:lnTo>
                <a:lnTo>
                  <a:pt x="1356369" y="1025163"/>
                </a:lnTo>
                <a:lnTo>
                  <a:pt x="0" y="10251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899890" y="6259138"/>
            <a:ext cx="1130880" cy="1130880"/>
          </a:xfrm>
          <a:custGeom>
            <a:avLst/>
            <a:gdLst/>
            <a:ahLst/>
            <a:cxnLst/>
            <a:rect r="r" b="b" t="t" l="l"/>
            <a:pathLst>
              <a:path h="1130880" w="1130880">
                <a:moveTo>
                  <a:pt x="0" y="0"/>
                </a:moveTo>
                <a:lnTo>
                  <a:pt x="1130881" y="0"/>
                </a:lnTo>
                <a:lnTo>
                  <a:pt x="1130881" y="1130881"/>
                </a:lnTo>
                <a:lnTo>
                  <a:pt x="0" y="11308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68881" y="6252835"/>
            <a:ext cx="1557704" cy="1137183"/>
          </a:xfrm>
          <a:custGeom>
            <a:avLst/>
            <a:gdLst/>
            <a:ahLst/>
            <a:cxnLst/>
            <a:rect r="r" b="b" t="t" l="l"/>
            <a:pathLst>
              <a:path h="1137183" w="1557704">
                <a:moveTo>
                  <a:pt x="0" y="0"/>
                </a:moveTo>
                <a:lnTo>
                  <a:pt x="1557705" y="0"/>
                </a:lnTo>
                <a:lnTo>
                  <a:pt x="1557705" y="1137184"/>
                </a:lnTo>
                <a:lnTo>
                  <a:pt x="0" y="11371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540549" y="6237038"/>
            <a:ext cx="1711926" cy="1139209"/>
          </a:xfrm>
          <a:custGeom>
            <a:avLst/>
            <a:gdLst/>
            <a:ahLst/>
            <a:cxnLst/>
            <a:rect r="r" b="b" t="t" l="l"/>
            <a:pathLst>
              <a:path h="1139209" w="1711926">
                <a:moveTo>
                  <a:pt x="0" y="0"/>
                </a:moveTo>
                <a:lnTo>
                  <a:pt x="1711926" y="0"/>
                </a:lnTo>
                <a:lnTo>
                  <a:pt x="1711926" y="1139209"/>
                </a:lnTo>
                <a:lnTo>
                  <a:pt x="0" y="113920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941278" y="8127420"/>
            <a:ext cx="1130880" cy="1130880"/>
          </a:xfrm>
          <a:custGeom>
            <a:avLst/>
            <a:gdLst/>
            <a:ahLst/>
            <a:cxnLst/>
            <a:rect r="r" b="b" t="t" l="l"/>
            <a:pathLst>
              <a:path h="1130880" w="1130880">
                <a:moveTo>
                  <a:pt x="0" y="0"/>
                </a:moveTo>
                <a:lnTo>
                  <a:pt x="1130880" y="0"/>
                </a:lnTo>
                <a:lnTo>
                  <a:pt x="1130880" y="1130880"/>
                </a:lnTo>
                <a:lnTo>
                  <a:pt x="0" y="113088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730805" y="8020918"/>
            <a:ext cx="1524298" cy="1130880"/>
          </a:xfrm>
          <a:custGeom>
            <a:avLst/>
            <a:gdLst/>
            <a:ahLst/>
            <a:cxnLst/>
            <a:rect r="r" b="b" t="t" l="l"/>
            <a:pathLst>
              <a:path h="1130880" w="1524298">
                <a:moveTo>
                  <a:pt x="0" y="0"/>
                </a:moveTo>
                <a:lnTo>
                  <a:pt x="1524298" y="0"/>
                </a:lnTo>
                <a:lnTo>
                  <a:pt x="1524298" y="1130881"/>
                </a:lnTo>
                <a:lnTo>
                  <a:pt x="0" y="113088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31973" r="-9767" b="-1598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261832" y="8127420"/>
            <a:ext cx="1529325" cy="1130880"/>
          </a:xfrm>
          <a:custGeom>
            <a:avLst/>
            <a:gdLst/>
            <a:ahLst/>
            <a:cxnLst/>
            <a:rect r="r" b="b" t="t" l="l"/>
            <a:pathLst>
              <a:path h="1130880" w="1529325">
                <a:moveTo>
                  <a:pt x="0" y="0"/>
                </a:moveTo>
                <a:lnTo>
                  <a:pt x="1529325" y="0"/>
                </a:lnTo>
                <a:lnTo>
                  <a:pt x="1529325" y="1130880"/>
                </a:lnTo>
                <a:lnTo>
                  <a:pt x="0" y="113088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67904" y="630671"/>
            <a:ext cx="6028041" cy="1843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4"/>
              </a:lnSpc>
            </a:pPr>
            <a:r>
              <a:rPr lang="en-US" sz="6615">
                <a:solidFill>
                  <a:srgbClr val="FFFFFF"/>
                </a:solidFill>
                <a:latin typeface="Gagalin"/>
              </a:rPr>
              <a:t>Morphological Chart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04328" y="1126429"/>
            <a:ext cx="2095605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3C8B"/>
                </a:solidFill>
                <a:latin typeface="Canva Sans Bold"/>
              </a:rPr>
              <a:t>MODULES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84629" y="1034354"/>
            <a:ext cx="1324323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3C8B"/>
                </a:solidFill>
                <a:latin typeface="Canva Sans Bold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40767" y="1034353"/>
            <a:ext cx="1324323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3C8B"/>
                </a:solidFill>
                <a:latin typeface="Canva Sans Bold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596905" y="1046460"/>
            <a:ext cx="1324323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3C8B"/>
                </a:solidFill>
                <a:latin typeface="Canva Sans Bold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844759" y="3663410"/>
            <a:ext cx="118601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DC Motor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68881" y="3663410"/>
            <a:ext cx="152429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Servo Motor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453559" y="3663410"/>
            <a:ext cx="179891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Stepper Motor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727266" y="3015647"/>
            <a:ext cx="2352675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heque"/>
              </a:rPr>
              <a:t>Drive Module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103902" y="4593685"/>
            <a:ext cx="7599402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heque"/>
              </a:rPr>
              <a:t>Fabrication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heque"/>
              </a:rPr>
              <a:t>Process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255034" y="8367919"/>
            <a:ext cx="557926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heque"/>
              </a:rPr>
              <a:t>Motor driver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40146" y="6592665"/>
            <a:ext cx="292691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heque"/>
              </a:rPr>
              <a:t>microcontroller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808821" y="5513061"/>
            <a:ext cx="136826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3D Printing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453559" y="5513061"/>
            <a:ext cx="232600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Injection Moulding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495613" y="5513061"/>
            <a:ext cx="267486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Metal Fabrication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79941" y="7475744"/>
            <a:ext cx="292301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ESP32 BOARD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068881" y="7475744"/>
            <a:ext cx="167318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Arduino UNO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289186" y="7475744"/>
            <a:ext cx="24903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RASPBERRY PI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696878" y="9353550"/>
            <a:ext cx="1839367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A4988 Stepper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 Motor Driver</a:t>
            </a:r>
          </a:p>
          <a:p>
            <a:pPr algn="ctr">
              <a:lnSpc>
                <a:spcPts val="2800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10346643" y="9304199"/>
            <a:ext cx="265630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Sparkfun QWIIC Motor Driver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648964" y="9480411"/>
            <a:ext cx="97762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</a:rPr>
              <a:t>TB6560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5509418" y="49151"/>
            <a:ext cx="2664820" cy="553588"/>
          </a:xfrm>
          <a:custGeom>
            <a:avLst/>
            <a:gdLst/>
            <a:ahLst/>
            <a:cxnLst/>
            <a:rect r="r" b="b" t="t" l="l"/>
            <a:pathLst>
              <a:path h="553588" w="2664820">
                <a:moveTo>
                  <a:pt x="0" y="0"/>
                </a:moveTo>
                <a:lnTo>
                  <a:pt x="2664820" y="0"/>
                </a:lnTo>
                <a:lnTo>
                  <a:pt x="2664820" y="553587"/>
                </a:lnTo>
                <a:lnTo>
                  <a:pt x="0" y="55358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AutoShape 44" id="44"/>
          <p:cNvSpPr/>
          <p:nvPr/>
        </p:nvSpPr>
        <p:spPr>
          <a:xfrm flipV="true">
            <a:off x="7038870" y="49151"/>
            <a:ext cx="0" cy="1023784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08195" y="2497782"/>
          <a:ext cx="16671610" cy="6951197"/>
        </p:xfrm>
        <a:graphic>
          <a:graphicData uri="http://schemas.openxmlformats.org/drawingml/2006/table">
            <a:tbl>
              <a:tblPr/>
              <a:tblGrid>
                <a:gridCol w="4295406"/>
                <a:gridCol w="3998757"/>
                <a:gridCol w="4225897"/>
                <a:gridCol w="4151551"/>
              </a:tblGrid>
              <a:tr h="23449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0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42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2118946" y="2664273"/>
            <a:ext cx="1893179" cy="1694241"/>
          </a:xfrm>
          <a:custGeom>
            <a:avLst/>
            <a:gdLst/>
            <a:ahLst/>
            <a:cxnLst/>
            <a:rect r="r" b="b" t="t" l="l"/>
            <a:pathLst>
              <a:path h="1694241" w="1893179">
                <a:moveTo>
                  <a:pt x="0" y="0"/>
                </a:moveTo>
                <a:lnTo>
                  <a:pt x="1893178" y="0"/>
                </a:lnTo>
                <a:lnTo>
                  <a:pt x="1893178" y="1694240"/>
                </a:lnTo>
                <a:lnTo>
                  <a:pt x="0" y="1694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544" r="0" b="-519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75111" y="2685127"/>
            <a:ext cx="2712590" cy="1678846"/>
          </a:xfrm>
          <a:custGeom>
            <a:avLst/>
            <a:gdLst/>
            <a:ahLst/>
            <a:cxnLst/>
            <a:rect r="r" b="b" t="t" l="l"/>
            <a:pathLst>
              <a:path h="1678846" w="2712590">
                <a:moveTo>
                  <a:pt x="0" y="0"/>
                </a:moveTo>
                <a:lnTo>
                  <a:pt x="2712590" y="0"/>
                </a:lnTo>
                <a:lnTo>
                  <a:pt x="2712590" y="1678846"/>
                </a:lnTo>
                <a:lnTo>
                  <a:pt x="0" y="1678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675" r="0" b="-2446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064207" y="4230623"/>
            <a:ext cx="4417963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egean Breeze"/>
              </a:rPr>
              <a:t>Microcontroller (ESP32 BOARD)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060990" y="2664273"/>
            <a:ext cx="2623822" cy="1699701"/>
          </a:xfrm>
          <a:custGeom>
            <a:avLst/>
            <a:gdLst/>
            <a:ahLst/>
            <a:cxnLst/>
            <a:rect r="r" b="b" t="t" l="l"/>
            <a:pathLst>
              <a:path h="1699701" w="2623822">
                <a:moveTo>
                  <a:pt x="0" y="0"/>
                </a:moveTo>
                <a:lnTo>
                  <a:pt x="2623823" y="0"/>
                </a:lnTo>
                <a:lnTo>
                  <a:pt x="2623823" y="1699700"/>
                </a:lnTo>
                <a:lnTo>
                  <a:pt x="0" y="1699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6578" r="0" b="-2779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67262" y="5058771"/>
            <a:ext cx="1844862" cy="1786917"/>
          </a:xfrm>
          <a:custGeom>
            <a:avLst/>
            <a:gdLst/>
            <a:ahLst/>
            <a:cxnLst/>
            <a:rect r="r" b="b" t="t" l="l"/>
            <a:pathLst>
              <a:path h="1786917" w="1844862">
                <a:moveTo>
                  <a:pt x="0" y="0"/>
                </a:moveTo>
                <a:lnTo>
                  <a:pt x="1844862" y="0"/>
                </a:lnTo>
                <a:lnTo>
                  <a:pt x="1844862" y="1786917"/>
                </a:lnTo>
                <a:lnTo>
                  <a:pt x="0" y="1786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8" t="-4808" r="-75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67278" y="5058771"/>
            <a:ext cx="2011247" cy="1813356"/>
          </a:xfrm>
          <a:custGeom>
            <a:avLst/>
            <a:gdLst/>
            <a:ahLst/>
            <a:cxnLst/>
            <a:rect r="r" b="b" t="t" l="l"/>
            <a:pathLst>
              <a:path h="1813356" w="2011247">
                <a:moveTo>
                  <a:pt x="0" y="0"/>
                </a:moveTo>
                <a:lnTo>
                  <a:pt x="2011247" y="0"/>
                </a:lnTo>
                <a:lnTo>
                  <a:pt x="2011247" y="1813356"/>
                </a:lnTo>
                <a:lnTo>
                  <a:pt x="0" y="18133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91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46575" y="7571712"/>
            <a:ext cx="1686237" cy="1420067"/>
          </a:xfrm>
          <a:custGeom>
            <a:avLst/>
            <a:gdLst/>
            <a:ahLst/>
            <a:cxnLst/>
            <a:rect r="r" b="b" t="t" l="l"/>
            <a:pathLst>
              <a:path h="1420067" w="1686237">
                <a:moveTo>
                  <a:pt x="0" y="0"/>
                </a:moveTo>
                <a:lnTo>
                  <a:pt x="1686237" y="0"/>
                </a:lnTo>
                <a:lnTo>
                  <a:pt x="1686237" y="1420067"/>
                </a:lnTo>
                <a:lnTo>
                  <a:pt x="0" y="14200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371" r="0" b="-937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12822" y="7571712"/>
            <a:ext cx="2107644" cy="1420067"/>
          </a:xfrm>
          <a:custGeom>
            <a:avLst/>
            <a:gdLst/>
            <a:ahLst/>
            <a:cxnLst/>
            <a:rect r="r" b="b" t="t" l="l"/>
            <a:pathLst>
              <a:path h="1420067" w="2107644">
                <a:moveTo>
                  <a:pt x="0" y="0"/>
                </a:moveTo>
                <a:lnTo>
                  <a:pt x="2107644" y="0"/>
                </a:lnTo>
                <a:lnTo>
                  <a:pt x="2107644" y="1420067"/>
                </a:lnTo>
                <a:lnTo>
                  <a:pt x="0" y="14200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779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09253" y="7489634"/>
            <a:ext cx="3127297" cy="1584223"/>
          </a:xfrm>
          <a:custGeom>
            <a:avLst/>
            <a:gdLst/>
            <a:ahLst/>
            <a:cxnLst/>
            <a:rect r="r" b="b" t="t" l="l"/>
            <a:pathLst>
              <a:path h="1584223" w="3127297">
                <a:moveTo>
                  <a:pt x="0" y="0"/>
                </a:moveTo>
                <a:lnTo>
                  <a:pt x="3127297" y="0"/>
                </a:lnTo>
                <a:lnTo>
                  <a:pt x="3127297" y="1584223"/>
                </a:lnTo>
                <a:lnTo>
                  <a:pt x="0" y="15842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45856" y="5143500"/>
            <a:ext cx="3371100" cy="1855236"/>
          </a:xfrm>
          <a:custGeom>
            <a:avLst/>
            <a:gdLst/>
            <a:ahLst/>
            <a:cxnLst/>
            <a:rect r="r" b="b" t="t" l="l"/>
            <a:pathLst>
              <a:path h="1855236" w="3371100">
                <a:moveTo>
                  <a:pt x="0" y="0"/>
                </a:moveTo>
                <a:lnTo>
                  <a:pt x="3371100" y="0"/>
                </a:lnTo>
                <a:lnTo>
                  <a:pt x="3371100" y="1855236"/>
                </a:lnTo>
                <a:lnTo>
                  <a:pt x="0" y="1855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436262" y="7643103"/>
            <a:ext cx="1983347" cy="1348676"/>
          </a:xfrm>
          <a:custGeom>
            <a:avLst/>
            <a:gdLst/>
            <a:ahLst/>
            <a:cxnLst/>
            <a:rect r="r" b="b" t="t" l="l"/>
            <a:pathLst>
              <a:path h="1348676" w="1983347">
                <a:moveTo>
                  <a:pt x="0" y="0"/>
                </a:moveTo>
                <a:lnTo>
                  <a:pt x="1983347" y="0"/>
                </a:lnTo>
                <a:lnTo>
                  <a:pt x="1983347" y="1348676"/>
                </a:lnTo>
                <a:lnTo>
                  <a:pt x="0" y="1348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43639" y="2790761"/>
            <a:ext cx="3768594" cy="1467577"/>
          </a:xfrm>
          <a:custGeom>
            <a:avLst/>
            <a:gdLst/>
            <a:ahLst/>
            <a:cxnLst/>
            <a:rect r="r" b="b" t="t" l="l"/>
            <a:pathLst>
              <a:path h="1467577" w="3768594">
                <a:moveTo>
                  <a:pt x="0" y="0"/>
                </a:moveTo>
                <a:lnTo>
                  <a:pt x="3768594" y="0"/>
                </a:lnTo>
                <a:lnTo>
                  <a:pt x="3768594" y="1467578"/>
                </a:lnTo>
                <a:lnTo>
                  <a:pt x="0" y="14675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54883" y="5069631"/>
            <a:ext cx="2796198" cy="1765197"/>
          </a:xfrm>
          <a:custGeom>
            <a:avLst/>
            <a:gdLst/>
            <a:ahLst/>
            <a:cxnLst/>
            <a:rect r="r" b="b" t="t" l="l"/>
            <a:pathLst>
              <a:path h="1765197" w="2796198">
                <a:moveTo>
                  <a:pt x="0" y="0"/>
                </a:moveTo>
                <a:lnTo>
                  <a:pt x="2796197" y="0"/>
                </a:lnTo>
                <a:lnTo>
                  <a:pt x="2796197" y="1765197"/>
                </a:lnTo>
                <a:lnTo>
                  <a:pt x="0" y="176519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056337" y="376168"/>
            <a:ext cx="6175325" cy="155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31"/>
              </a:lnSpc>
            </a:pPr>
            <a:r>
              <a:rPr lang="en-US" sz="9093">
                <a:solidFill>
                  <a:srgbClr val="FFFFFF"/>
                </a:solidFill>
                <a:latin typeface="Gagalin"/>
              </a:rPr>
              <a:t>COMPONENTS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5270270" y="4225163"/>
            <a:ext cx="1667161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egean Breeze"/>
              </a:rPr>
              <a:t>DC Geared Motor 6V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46323" y="6712338"/>
            <a:ext cx="1438424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egean Breeze"/>
              </a:rPr>
              <a:t>Motor Driver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17177" y="6733512"/>
            <a:ext cx="1667161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egean Breeze"/>
              </a:rPr>
              <a:t>Motor Pulley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630346" y="4225163"/>
            <a:ext cx="144527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egean Breeze"/>
              </a:rPr>
              <a:t>Ground Plate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424972" y="4225163"/>
            <a:ext cx="1283345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egean Breeze"/>
              </a:rPr>
              <a:t>Timing Belt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30168" y="6712338"/>
            <a:ext cx="1472952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egean Breeze"/>
              </a:rPr>
              <a:t>Guiding Shaft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4615145" y="6712338"/>
            <a:ext cx="1316087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egean Breeze"/>
              </a:rPr>
              <a:t>Limit switch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36288" y="8858429"/>
            <a:ext cx="1361777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egean Breeze"/>
              </a:rPr>
              <a:t>Push Button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78252" y="8858429"/>
            <a:ext cx="2376785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egean Breeze"/>
              </a:rPr>
              <a:t>Screws and Fasteners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59469" y="8858429"/>
            <a:ext cx="2083743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egean Breeze"/>
              </a:rPr>
              <a:t>Linear Ball Bearing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3586892" y="8858429"/>
            <a:ext cx="3372594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egean Breeze"/>
              </a:rPr>
              <a:t>power Supply Board</a:t>
            </a:r>
          </a:p>
        </p:txBody>
      </p:sp>
      <p:sp>
        <p:nvSpPr>
          <p:cNvPr name="AutoShape 28" id="28"/>
          <p:cNvSpPr/>
          <p:nvPr/>
        </p:nvSpPr>
        <p:spPr>
          <a:xfrm>
            <a:off x="0" y="1935887"/>
            <a:ext cx="18701926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15186632" y="238585"/>
            <a:ext cx="2657130" cy="551990"/>
          </a:xfrm>
          <a:custGeom>
            <a:avLst/>
            <a:gdLst/>
            <a:ahLst/>
            <a:cxnLst/>
            <a:rect r="r" b="b" t="t" l="l"/>
            <a:pathLst>
              <a:path h="551990" w="2657130">
                <a:moveTo>
                  <a:pt x="0" y="0"/>
                </a:moveTo>
                <a:lnTo>
                  <a:pt x="2657131" y="0"/>
                </a:lnTo>
                <a:lnTo>
                  <a:pt x="2657131" y="551990"/>
                </a:lnTo>
                <a:lnTo>
                  <a:pt x="0" y="5519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6241892">
            <a:off x="13916713" y="-6127681"/>
            <a:ext cx="8218989" cy="8720412"/>
          </a:xfrm>
          <a:custGeom>
            <a:avLst/>
            <a:gdLst/>
            <a:ahLst/>
            <a:cxnLst/>
            <a:rect r="r" b="b" t="t" l="l"/>
            <a:pathLst>
              <a:path h="8720412" w="8218989">
                <a:moveTo>
                  <a:pt x="0" y="8720413"/>
                </a:moveTo>
                <a:lnTo>
                  <a:pt x="8218988" y="8720413"/>
                </a:lnTo>
                <a:lnTo>
                  <a:pt x="8218988" y="0"/>
                </a:lnTo>
                <a:lnTo>
                  <a:pt x="0" y="0"/>
                </a:lnTo>
                <a:lnTo>
                  <a:pt x="0" y="87204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076048">
            <a:off x="-3591430" y="6678454"/>
            <a:ext cx="6977297" cy="4570130"/>
          </a:xfrm>
          <a:custGeom>
            <a:avLst/>
            <a:gdLst/>
            <a:ahLst/>
            <a:cxnLst/>
            <a:rect r="r" b="b" t="t" l="l"/>
            <a:pathLst>
              <a:path h="4570130" w="6977297">
                <a:moveTo>
                  <a:pt x="0" y="0"/>
                </a:moveTo>
                <a:lnTo>
                  <a:pt x="6977297" y="0"/>
                </a:lnTo>
                <a:lnTo>
                  <a:pt x="6977297" y="4570130"/>
                </a:lnTo>
                <a:lnTo>
                  <a:pt x="0" y="4570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0660" y="425656"/>
            <a:ext cx="10536784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Gagalin"/>
              </a:rPr>
              <a:t>Mechanical Design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-28580" y="1711531"/>
            <a:ext cx="17287880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186632" y="238585"/>
            <a:ext cx="2657130" cy="551990"/>
          </a:xfrm>
          <a:custGeom>
            <a:avLst/>
            <a:gdLst/>
            <a:ahLst/>
            <a:cxnLst/>
            <a:rect r="r" b="b" t="t" l="l"/>
            <a:pathLst>
              <a:path h="551990" w="2657130">
                <a:moveTo>
                  <a:pt x="0" y="0"/>
                </a:moveTo>
                <a:lnTo>
                  <a:pt x="2657131" y="0"/>
                </a:lnTo>
                <a:lnTo>
                  <a:pt x="2657131" y="551990"/>
                </a:lnTo>
                <a:lnTo>
                  <a:pt x="0" y="5519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0230" y="3874825"/>
            <a:ext cx="7227962" cy="4839411"/>
          </a:xfrm>
          <a:custGeom>
            <a:avLst/>
            <a:gdLst/>
            <a:ahLst/>
            <a:cxnLst/>
            <a:rect r="r" b="b" t="t" l="l"/>
            <a:pathLst>
              <a:path h="4839411" w="7227962">
                <a:moveTo>
                  <a:pt x="0" y="0"/>
                </a:moveTo>
                <a:lnTo>
                  <a:pt x="7227961" y="0"/>
                </a:lnTo>
                <a:lnTo>
                  <a:pt x="7227961" y="4839411"/>
                </a:lnTo>
                <a:lnTo>
                  <a:pt x="0" y="48394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340154" y="3454598"/>
            <a:ext cx="8919146" cy="6407692"/>
            <a:chOff x="0" y="0"/>
            <a:chExt cx="11892194" cy="854358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333139"/>
              <a:ext cx="11892194" cy="621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1812" indent="-320906" lvl="1">
                <a:lnSpc>
                  <a:spcPts val="4072"/>
                </a:lnSpc>
                <a:buFont typeface="Arial"/>
                <a:buChar char="•"/>
              </a:pPr>
              <a:r>
                <a:rPr lang="en-US" sz="2972" strike="noStrike" u="none">
                  <a:solidFill>
                    <a:srgbClr val="FFFFFF"/>
                  </a:solidFill>
                  <a:latin typeface="Absolutely Sharp "/>
                </a:rPr>
                <a:t>The following components were designed accurately by using DSS SolidWorks: </a:t>
              </a:r>
            </a:p>
            <a:p>
              <a:pPr algn="l">
                <a:lnSpc>
                  <a:spcPts val="4072"/>
                </a:lnSpc>
              </a:pPr>
              <a:r>
                <a:rPr lang="en-US" sz="2972" strike="noStrike" u="none">
                  <a:solidFill>
                    <a:srgbClr val="FFFFFF"/>
                  </a:solidFill>
                  <a:latin typeface="Absolutely Sharp "/>
                </a:rPr>
                <a:t>       a) Frame and Structure</a:t>
              </a:r>
            </a:p>
            <a:p>
              <a:pPr algn="l">
                <a:lnSpc>
                  <a:spcPts val="4072"/>
                </a:lnSpc>
              </a:pPr>
              <a:r>
                <a:rPr lang="en-US" sz="2972" strike="noStrike" u="none">
                  <a:solidFill>
                    <a:srgbClr val="FFFFFF"/>
                  </a:solidFill>
                  <a:latin typeface="Absolutely Sharp "/>
                </a:rPr>
                <a:t>       </a:t>
              </a:r>
              <a:r>
                <a:rPr lang="en-US" sz="2972" strike="noStrike" u="none">
                  <a:solidFill>
                    <a:srgbClr val="FFFFFF"/>
                  </a:solidFill>
                  <a:latin typeface="Absolutely Sharp "/>
                </a:rPr>
                <a:t>b) Carriage and Slides</a:t>
              </a:r>
            </a:p>
            <a:p>
              <a:pPr algn="l">
                <a:lnSpc>
                  <a:spcPts val="4072"/>
                </a:lnSpc>
              </a:pPr>
              <a:r>
                <a:rPr lang="en-US" sz="2972" strike="noStrike" u="none">
                  <a:solidFill>
                    <a:srgbClr val="FFFFFF"/>
                  </a:solidFill>
                  <a:latin typeface="Absolutely Sharp "/>
                </a:rPr>
                <a:t>       </a:t>
              </a:r>
              <a:r>
                <a:rPr lang="en-US" sz="2972" strike="noStrike" u="none">
                  <a:solidFill>
                    <a:srgbClr val="FFFFFF"/>
                  </a:solidFill>
                  <a:latin typeface="Absolutely Sharp "/>
                </a:rPr>
                <a:t>c) Pulley and its fixtures</a:t>
              </a:r>
            </a:p>
            <a:p>
              <a:pPr algn="l">
                <a:lnSpc>
                  <a:spcPts val="4072"/>
                </a:lnSpc>
              </a:pPr>
              <a:r>
                <a:rPr lang="en-US" sz="2972" strike="noStrike" u="none">
                  <a:solidFill>
                    <a:srgbClr val="FFFFFF"/>
                  </a:solidFill>
                  <a:latin typeface="Absolutely Sharp "/>
                </a:rPr>
                <a:t>       </a:t>
              </a:r>
              <a:r>
                <a:rPr lang="en-US" sz="2972" strike="noStrike" u="none">
                  <a:solidFill>
                    <a:srgbClr val="FFFFFF"/>
                  </a:solidFill>
                  <a:latin typeface="Absolutely Sharp "/>
                </a:rPr>
                <a:t>d) Pen Holder</a:t>
              </a:r>
            </a:p>
            <a:p>
              <a:pPr algn="l" marL="641812" indent="-320906" lvl="1">
                <a:lnSpc>
                  <a:spcPts val="4072"/>
                </a:lnSpc>
                <a:buFont typeface="Arial"/>
                <a:buChar char="•"/>
              </a:pPr>
              <a:r>
                <a:rPr lang="en-US" sz="2972" strike="noStrike" u="none">
                  <a:solidFill>
                    <a:srgbClr val="FFFFFF"/>
                  </a:solidFill>
                  <a:latin typeface="Absolutely Sharp "/>
                </a:rPr>
                <a:t>Choosing the right components, materials, and mechanisms ensures that the Pen Plotter performs its intended tasks effectively and efficiently.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23825"/>
              <a:ext cx="11892194" cy="2095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1812" indent="-320906" lvl="1">
                <a:lnSpc>
                  <a:spcPts val="4072"/>
                </a:lnSpc>
                <a:buFont typeface="Arial"/>
                <a:buChar char="•"/>
              </a:pPr>
              <a:r>
                <a:rPr lang="en-US" sz="2972" strike="noStrike" u="none">
                  <a:solidFill>
                    <a:srgbClr val="FFFFFF"/>
                  </a:solidFill>
                  <a:latin typeface="Absolutely Sharp "/>
                </a:rPr>
                <a:t>The major aim of mechanical design  is to create a </a:t>
              </a:r>
            </a:p>
            <a:p>
              <a:pPr algn="l" marL="641812" indent="-320906" lvl="1">
                <a:lnSpc>
                  <a:spcPts val="4072"/>
                </a:lnSpc>
                <a:buFont typeface="Arial"/>
                <a:buChar char="•"/>
              </a:pPr>
              <a:r>
                <a:rPr lang="en-US" sz="2972" strike="noStrike" u="none">
                  <a:solidFill>
                    <a:srgbClr val="FFFFFF"/>
                  </a:solidFill>
                  <a:latin typeface="Absolutely Sharp "/>
                </a:rPr>
                <a:t>robust and functional Pen Plotter which ensures smooth &amp; precise operation.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81946" y="1808933"/>
            <a:ext cx="17806054" cy="238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8492" indent="-364246" lvl="1">
              <a:lnSpc>
                <a:spcPts val="4622"/>
              </a:lnSpc>
              <a:buFont typeface="Arial"/>
              <a:buChar char="•"/>
            </a:pPr>
            <a:r>
              <a:rPr lang="en-US" sz="3374">
                <a:solidFill>
                  <a:srgbClr val="FFFFFF"/>
                </a:solidFill>
                <a:latin typeface="Absolutely Sharp "/>
              </a:rPr>
              <a:t>T</a:t>
            </a:r>
            <a:r>
              <a:rPr lang="en-US" sz="3374" strike="noStrike" u="none">
                <a:solidFill>
                  <a:srgbClr val="FFFFFF"/>
                </a:solidFill>
                <a:latin typeface="Absolutely Sharp "/>
              </a:rPr>
              <a:t>here are two axes in this, but they are not moving independently. The Y-axis mechanism is, as you can see, coupled to the X-axis mechanism. But because we can put it anywhere, this design offers versatility. So we carried out with this idea for our design.</a:t>
            </a:r>
          </a:p>
          <a:p>
            <a:pPr algn="l">
              <a:lnSpc>
                <a:spcPts val="4622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1722" y="3245813"/>
            <a:ext cx="17257251" cy="6585906"/>
            <a:chOff x="0" y="0"/>
            <a:chExt cx="6295492" cy="24025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95492" cy="2402556"/>
            </a:xfrm>
            <a:custGeom>
              <a:avLst/>
              <a:gdLst/>
              <a:ahLst/>
              <a:cxnLst/>
              <a:rect r="r" b="b" t="t" l="l"/>
              <a:pathLst>
                <a:path h="2402556" w="6295492">
                  <a:moveTo>
                    <a:pt x="0" y="0"/>
                  </a:moveTo>
                  <a:lnTo>
                    <a:pt x="6295492" y="0"/>
                  </a:lnTo>
                  <a:lnTo>
                    <a:pt x="6295492" y="2402556"/>
                  </a:lnTo>
                  <a:lnTo>
                    <a:pt x="0" y="2402556"/>
                  </a:lnTo>
                  <a:close/>
                </a:path>
              </a:pathLst>
            </a:custGeom>
            <a:solidFill>
              <a:srgbClr val="F4F4F4"/>
            </a:solidFill>
            <a:ln w="19050" cap="sq">
              <a:solidFill>
                <a:srgbClr val="003C8B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48172" y="0"/>
            <a:ext cx="18336177" cy="1014412"/>
            <a:chOff x="0" y="0"/>
            <a:chExt cx="8229838" cy="4552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29838" cy="455299"/>
            </a:xfrm>
            <a:custGeom>
              <a:avLst/>
              <a:gdLst/>
              <a:ahLst/>
              <a:cxnLst/>
              <a:rect r="r" b="b" t="t" l="l"/>
              <a:pathLst>
                <a:path h="455299" w="8229838">
                  <a:moveTo>
                    <a:pt x="0" y="0"/>
                  </a:moveTo>
                  <a:lnTo>
                    <a:pt x="8229838" y="0"/>
                  </a:lnTo>
                  <a:lnTo>
                    <a:pt x="8229838" y="455299"/>
                  </a:lnTo>
                  <a:lnTo>
                    <a:pt x="0" y="455299"/>
                  </a:lnTo>
                  <a:close/>
                </a:path>
              </a:pathLst>
            </a:custGeom>
            <a:solidFill>
              <a:srgbClr val="003C8B"/>
            </a:solidFill>
          </p:spPr>
        </p:sp>
      </p:grpSp>
      <p:sp>
        <p:nvSpPr>
          <p:cNvPr name="AutoShape 6" id="6"/>
          <p:cNvSpPr/>
          <p:nvPr/>
        </p:nvSpPr>
        <p:spPr>
          <a:xfrm rot="1790">
            <a:off x="-1" y="1004887"/>
            <a:ext cx="18288002" cy="0"/>
          </a:xfrm>
          <a:prstGeom prst="line">
            <a:avLst/>
          </a:prstGeom>
          <a:ln cap="flat" w="19050">
            <a:solidFill>
              <a:srgbClr val="003C8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367591" y="4301610"/>
            <a:ext cx="2891709" cy="2281429"/>
          </a:xfrm>
          <a:custGeom>
            <a:avLst/>
            <a:gdLst/>
            <a:ahLst/>
            <a:cxnLst/>
            <a:rect r="r" b="b" t="t" l="l"/>
            <a:pathLst>
              <a:path h="2281429" w="2891709">
                <a:moveTo>
                  <a:pt x="0" y="0"/>
                </a:moveTo>
                <a:lnTo>
                  <a:pt x="2891709" y="0"/>
                </a:lnTo>
                <a:lnTo>
                  <a:pt x="2891709" y="2281429"/>
                </a:lnTo>
                <a:lnTo>
                  <a:pt x="0" y="2281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4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18381" y="5442324"/>
            <a:ext cx="3922312" cy="3922312"/>
          </a:xfrm>
          <a:custGeom>
            <a:avLst/>
            <a:gdLst/>
            <a:ahLst/>
            <a:cxnLst/>
            <a:rect r="r" b="b" t="t" l="l"/>
            <a:pathLst>
              <a:path h="3922312" w="3922312">
                <a:moveTo>
                  <a:pt x="0" y="0"/>
                </a:moveTo>
                <a:lnTo>
                  <a:pt x="3922312" y="0"/>
                </a:lnTo>
                <a:lnTo>
                  <a:pt x="3922312" y="3922312"/>
                </a:lnTo>
                <a:lnTo>
                  <a:pt x="0" y="3922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73" t="-8815" r="-307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0660" y="6664570"/>
            <a:ext cx="4647505" cy="3095514"/>
          </a:xfrm>
          <a:custGeom>
            <a:avLst/>
            <a:gdLst/>
            <a:ahLst/>
            <a:cxnLst/>
            <a:rect r="r" b="b" t="t" l="l"/>
            <a:pathLst>
              <a:path h="3095514" w="4647505">
                <a:moveTo>
                  <a:pt x="0" y="0"/>
                </a:moveTo>
                <a:lnTo>
                  <a:pt x="4647505" y="0"/>
                </a:lnTo>
                <a:lnTo>
                  <a:pt x="4647505" y="3095514"/>
                </a:lnTo>
                <a:lnTo>
                  <a:pt x="0" y="3095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53" t="0" r="-6353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6632" y="238585"/>
            <a:ext cx="2657130" cy="551990"/>
          </a:xfrm>
          <a:custGeom>
            <a:avLst/>
            <a:gdLst/>
            <a:ahLst/>
            <a:cxnLst/>
            <a:rect r="r" b="b" t="t" l="l"/>
            <a:pathLst>
              <a:path h="551990" w="2657130">
                <a:moveTo>
                  <a:pt x="0" y="0"/>
                </a:moveTo>
                <a:lnTo>
                  <a:pt x="2657131" y="0"/>
                </a:lnTo>
                <a:lnTo>
                  <a:pt x="2657131" y="551990"/>
                </a:lnTo>
                <a:lnTo>
                  <a:pt x="0" y="551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60903" y="5247045"/>
            <a:ext cx="4641146" cy="2156435"/>
          </a:xfrm>
          <a:custGeom>
            <a:avLst/>
            <a:gdLst/>
            <a:ahLst/>
            <a:cxnLst/>
            <a:rect r="r" b="b" t="t" l="l"/>
            <a:pathLst>
              <a:path h="2156435" w="4641146">
                <a:moveTo>
                  <a:pt x="0" y="0"/>
                </a:moveTo>
                <a:lnTo>
                  <a:pt x="4641146" y="0"/>
                </a:lnTo>
                <a:lnTo>
                  <a:pt x="4641146" y="2156435"/>
                </a:lnTo>
                <a:lnTo>
                  <a:pt x="0" y="21564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1435" y="1469281"/>
            <a:ext cx="14716582" cy="107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16"/>
              </a:lnSpc>
              <a:spcBef>
                <a:spcPct val="0"/>
              </a:spcBef>
            </a:pPr>
            <a:r>
              <a:rPr lang="en-US" sz="7700">
                <a:solidFill>
                  <a:srgbClr val="003C8B"/>
                </a:solidFill>
                <a:latin typeface="Gagalin"/>
              </a:rPr>
              <a:t>Mechanical design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1435" y="5910545"/>
            <a:ext cx="10423762" cy="392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92"/>
              </a:lnSpc>
            </a:pPr>
            <a:r>
              <a:rPr lang="en-US" sz="4374">
                <a:solidFill>
                  <a:srgbClr val="033E8D"/>
                </a:solidFill>
                <a:latin typeface="Absolutely Sharp "/>
              </a:rPr>
              <a:t>Reasons:</a:t>
            </a:r>
          </a:p>
          <a:p>
            <a:pPr marL="642135" indent="-321067" lvl="1">
              <a:lnSpc>
                <a:spcPts val="4074"/>
              </a:lnSpc>
              <a:buFont typeface="Arial"/>
              <a:buChar char="•"/>
            </a:pPr>
            <a:r>
              <a:rPr lang="en-US" sz="2974">
                <a:solidFill>
                  <a:srgbClr val="033E8D"/>
                </a:solidFill>
                <a:latin typeface="Absolutely Sharp "/>
              </a:rPr>
              <a:t>Simplicity</a:t>
            </a:r>
          </a:p>
          <a:p>
            <a:pPr marL="642135" indent="-321067" lvl="1">
              <a:lnSpc>
                <a:spcPts val="4074"/>
              </a:lnSpc>
              <a:buFont typeface="Arial"/>
              <a:buChar char="•"/>
            </a:pPr>
            <a:r>
              <a:rPr lang="en-US" sz="2974">
                <a:solidFill>
                  <a:srgbClr val="033E8D"/>
                </a:solidFill>
                <a:latin typeface="Absolutely Sharp "/>
              </a:rPr>
              <a:t>Less stress on Belts</a:t>
            </a:r>
          </a:p>
          <a:p>
            <a:pPr marL="642135" indent="-321067" lvl="1">
              <a:lnSpc>
                <a:spcPts val="4074"/>
              </a:lnSpc>
              <a:buFont typeface="Arial"/>
              <a:buChar char="•"/>
            </a:pPr>
            <a:r>
              <a:rPr lang="en-US" sz="2974">
                <a:solidFill>
                  <a:srgbClr val="033E8D"/>
                </a:solidFill>
                <a:latin typeface="Absolutely Sharp "/>
              </a:rPr>
              <a:t>Easily Programmable</a:t>
            </a:r>
          </a:p>
          <a:p>
            <a:pPr marL="642135" indent="-321067" lvl="1">
              <a:lnSpc>
                <a:spcPts val="4074"/>
              </a:lnSpc>
              <a:buFont typeface="Arial"/>
              <a:buChar char="•"/>
            </a:pPr>
            <a:r>
              <a:rPr lang="en-US" sz="2974">
                <a:solidFill>
                  <a:srgbClr val="033E8D"/>
                </a:solidFill>
                <a:latin typeface="Absolutely Sharp "/>
              </a:rPr>
              <a:t>No effect from Gravity (Compared to Vertical Plotter)</a:t>
            </a:r>
          </a:p>
          <a:p>
            <a:pPr marL="642135" indent="-321067" lvl="1">
              <a:lnSpc>
                <a:spcPts val="4074"/>
              </a:lnSpc>
              <a:buFont typeface="Arial"/>
              <a:buChar char="•"/>
            </a:pPr>
            <a:r>
              <a:rPr lang="en-US" sz="2974">
                <a:solidFill>
                  <a:srgbClr val="033E8D"/>
                </a:solidFill>
                <a:latin typeface="Absolutely Sharp "/>
              </a:rPr>
              <a:t>Less torque on motors</a:t>
            </a:r>
          </a:p>
          <a:p>
            <a:pPr algn="l" marL="642135" indent="-321067" lvl="1">
              <a:lnSpc>
                <a:spcPts val="4074"/>
              </a:lnSpc>
              <a:spcBef>
                <a:spcPct val="0"/>
              </a:spcBef>
              <a:buFont typeface="Arial"/>
              <a:buChar char="•"/>
            </a:pPr>
            <a:r>
              <a:rPr lang="en-US" sz="2974">
                <a:solidFill>
                  <a:srgbClr val="033E8D"/>
                </a:solidFill>
                <a:latin typeface="Absolutely Sharp "/>
              </a:rPr>
              <a:t>Minimalistic Design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1722" y="2596282"/>
            <a:ext cx="15922377" cy="315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6"/>
              </a:lnSpc>
              <a:spcBef>
                <a:spcPct val="0"/>
              </a:spcBef>
            </a:pPr>
            <a:r>
              <a:rPr lang="en-US" sz="4370" strike="noStrike" u="none">
                <a:solidFill>
                  <a:srgbClr val="033E8D"/>
                </a:solidFill>
                <a:latin typeface="Absolutely Sharp "/>
              </a:rPr>
              <a:t>Assembly of Mechanical components:</a:t>
            </a:r>
          </a:p>
          <a:p>
            <a:pPr algn="l" marL="728492" indent="-364246" lvl="1">
              <a:lnSpc>
                <a:spcPts val="4622"/>
              </a:lnSpc>
              <a:spcBef>
                <a:spcPct val="0"/>
              </a:spcBef>
              <a:buFont typeface="Arial"/>
              <a:buChar char="•"/>
            </a:pPr>
            <a:r>
              <a:rPr lang="en-US" sz="3374" strike="noStrike" u="none">
                <a:solidFill>
                  <a:srgbClr val="033E8D"/>
                </a:solidFill>
                <a:latin typeface="Absolutely Sharp "/>
              </a:rPr>
              <a:t>After acquiring the 3D printed components, they were used to assemble the final mechanical assembly.</a:t>
            </a:r>
          </a:p>
          <a:p>
            <a:pPr algn="l" marL="728492" indent="-364246" lvl="1">
              <a:lnSpc>
                <a:spcPts val="4622"/>
              </a:lnSpc>
              <a:spcBef>
                <a:spcPct val="0"/>
              </a:spcBef>
              <a:buFont typeface="Arial"/>
              <a:buChar char="•"/>
            </a:pPr>
            <a:r>
              <a:rPr lang="en-US" sz="3374" strike="noStrike" u="none">
                <a:solidFill>
                  <a:srgbClr val="033E8D"/>
                </a:solidFill>
                <a:latin typeface="Absolutely Sharp "/>
              </a:rPr>
              <a:t>To attain smooth movement between the guide rods and sliders, linear bearings were used.</a:t>
            </a:r>
          </a:p>
          <a:p>
            <a:pPr algn="l" marL="728492" indent="-364246" lvl="1">
              <a:lnSpc>
                <a:spcPts val="4622"/>
              </a:lnSpc>
              <a:spcBef>
                <a:spcPct val="0"/>
              </a:spcBef>
              <a:buFont typeface="Arial"/>
              <a:buChar char="•"/>
            </a:pPr>
            <a:r>
              <a:rPr lang="en-US" sz="3374" strike="noStrike" u="none">
                <a:solidFill>
                  <a:srgbClr val="033E8D"/>
                </a:solidFill>
                <a:latin typeface="Absolutely Sharp "/>
              </a:rPr>
              <a:t>Various fasteners such as M4,M5,M6 screws, washers</a:t>
            </a:r>
          </a:p>
          <a:p>
            <a:pPr algn="l">
              <a:lnSpc>
                <a:spcPts val="46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8480" y="551701"/>
            <a:ext cx="18288000" cy="107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16"/>
              </a:lnSpc>
              <a:spcBef>
                <a:spcPct val="0"/>
              </a:spcBef>
            </a:pPr>
            <a:r>
              <a:rPr lang="en-US" sz="7700" strike="noStrike" u="none">
                <a:solidFill>
                  <a:srgbClr val="003C8B"/>
                </a:solidFill>
                <a:latin typeface="Gagalin"/>
              </a:rPr>
              <a:t>Electrical Design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186632" y="238585"/>
            <a:ext cx="2657130" cy="551990"/>
          </a:xfrm>
          <a:custGeom>
            <a:avLst/>
            <a:gdLst/>
            <a:ahLst/>
            <a:cxnLst/>
            <a:rect r="r" b="b" t="t" l="l"/>
            <a:pathLst>
              <a:path h="551990" w="2657130">
                <a:moveTo>
                  <a:pt x="0" y="0"/>
                </a:moveTo>
                <a:lnTo>
                  <a:pt x="2657131" y="0"/>
                </a:lnTo>
                <a:lnTo>
                  <a:pt x="2657131" y="551990"/>
                </a:lnTo>
                <a:lnTo>
                  <a:pt x="0" y="551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5615" y="1756806"/>
            <a:ext cx="8011972" cy="6231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2"/>
              </a:lnSpc>
              <a:spcBef>
                <a:spcPct val="0"/>
              </a:spcBef>
            </a:pPr>
          </a:p>
          <a:p>
            <a:pPr algn="l" marL="641812" indent="-320906" lvl="1">
              <a:lnSpc>
                <a:spcPts val="4072"/>
              </a:lnSpc>
              <a:spcBef>
                <a:spcPct val="0"/>
              </a:spcBef>
              <a:buFont typeface="Arial"/>
              <a:buChar char="•"/>
            </a:pPr>
            <a:r>
              <a:rPr lang="en-US" sz="2972" strike="noStrike" u="none">
                <a:solidFill>
                  <a:srgbClr val="004AAD"/>
                </a:solidFill>
                <a:latin typeface="Absolutely Sharp "/>
              </a:rPr>
              <a:t>As we can see in the image, it shows the electrical schematic diagram of the circuit.</a:t>
            </a:r>
          </a:p>
          <a:p>
            <a:pPr algn="l" marL="641812" indent="-320906" lvl="1">
              <a:lnSpc>
                <a:spcPts val="4072"/>
              </a:lnSpc>
              <a:spcBef>
                <a:spcPct val="0"/>
              </a:spcBef>
              <a:buFont typeface="Arial"/>
              <a:buChar char="•"/>
            </a:pPr>
            <a:r>
              <a:rPr lang="en-US" sz="2972" strike="noStrike" u="none">
                <a:solidFill>
                  <a:srgbClr val="004AAD"/>
                </a:solidFill>
                <a:latin typeface="Absolutely Sharp "/>
              </a:rPr>
              <a:t>Two motors are connected to the motor driver and the motor driver is connected to the ESP 32 controller.</a:t>
            </a:r>
          </a:p>
          <a:p>
            <a:pPr algn="l" marL="641812" indent="-320906" lvl="1">
              <a:lnSpc>
                <a:spcPts val="4072"/>
              </a:lnSpc>
              <a:spcBef>
                <a:spcPct val="0"/>
              </a:spcBef>
              <a:buFont typeface="Arial"/>
              <a:buChar char="•"/>
            </a:pPr>
            <a:r>
              <a:rPr lang="en-US" sz="2972" strike="noStrike" u="none">
                <a:solidFill>
                  <a:srgbClr val="004AAD"/>
                </a:solidFill>
                <a:latin typeface="Absolutely Sharp "/>
              </a:rPr>
              <a:t>The motor driver takes the command from the controller and the controller is connected to the Computer via USB cable.</a:t>
            </a:r>
          </a:p>
          <a:p>
            <a:pPr algn="l" marL="641812" indent="-320906" lvl="1">
              <a:lnSpc>
                <a:spcPts val="4072"/>
              </a:lnSpc>
              <a:spcBef>
                <a:spcPct val="0"/>
              </a:spcBef>
              <a:buFont typeface="Arial"/>
              <a:buChar char="•"/>
            </a:pPr>
            <a:r>
              <a:rPr lang="en-US" sz="2972" strike="noStrike" u="none">
                <a:solidFill>
                  <a:srgbClr val="004AAD"/>
                </a:solidFill>
                <a:latin typeface="Absolutely Sharp "/>
              </a:rPr>
              <a:t>There are also limit switches to bind the plotter in the limit. </a:t>
            </a:r>
          </a:p>
          <a:p>
            <a:pPr algn="l" marL="641812" indent="-320906" lvl="1">
              <a:lnSpc>
                <a:spcPts val="4072"/>
              </a:lnSpc>
              <a:spcBef>
                <a:spcPct val="0"/>
              </a:spcBef>
              <a:buFont typeface="Arial"/>
              <a:buChar char="•"/>
            </a:pPr>
            <a:r>
              <a:rPr lang="en-US" sz="2972" strike="noStrike" u="none">
                <a:solidFill>
                  <a:srgbClr val="004AAD"/>
                </a:solidFill>
                <a:latin typeface="Absolutely Sharp "/>
              </a:rPr>
              <a:t>All these connections are possible with the help of a breadboard.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57863">
            <a:off x="-495478" y="7945830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8" y="0"/>
                </a:lnTo>
                <a:lnTo>
                  <a:pt x="21273218" y="9128144"/>
                </a:lnTo>
                <a:lnTo>
                  <a:pt x="0" y="9128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64705" y="2623087"/>
            <a:ext cx="8494595" cy="5003806"/>
          </a:xfrm>
          <a:custGeom>
            <a:avLst/>
            <a:gdLst/>
            <a:ahLst/>
            <a:cxnLst/>
            <a:rect r="r" b="b" t="t" l="l"/>
            <a:pathLst>
              <a:path h="5003806" w="8494595">
                <a:moveTo>
                  <a:pt x="0" y="0"/>
                </a:moveTo>
                <a:lnTo>
                  <a:pt x="8494595" y="0"/>
                </a:lnTo>
                <a:lnTo>
                  <a:pt x="8494595" y="5003806"/>
                </a:lnTo>
                <a:lnTo>
                  <a:pt x="0" y="50038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61" r="-2437" b="-561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-5" y="1640602"/>
            <a:ext cx="18288000" cy="9525"/>
          </a:xfrm>
          <a:prstGeom prst="line">
            <a:avLst/>
          </a:prstGeom>
          <a:ln cap="flat" w="19050">
            <a:solidFill>
              <a:srgbClr val="033E8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 descr="Thin Line Repeating Curves Pattern Illustration"/>
          <p:cNvSpPr/>
          <p:nvPr/>
        </p:nvSpPr>
        <p:spPr>
          <a:xfrm flipH="false" flipV="false" rot="257863">
            <a:off x="-495478" y="7945830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8" y="0"/>
                </a:lnTo>
                <a:lnTo>
                  <a:pt x="21273218" y="9128144"/>
                </a:lnTo>
                <a:lnTo>
                  <a:pt x="0" y="9128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9709174" y="1768090"/>
            <a:ext cx="6770652" cy="0"/>
          </a:xfrm>
          <a:prstGeom prst="line">
            <a:avLst/>
          </a:prstGeom>
          <a:ln cap="flat" w="38100">
            <a:solidFill>
              <a:srgbClr val="033E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13803" y="1394866"/>
            <a:ext cx="8129202" cy="5919621"/>
          </a:xfrm>
          <a:custGeom>
            <a:avLst/>
            <a:gdLst/>
            <a:ahLst/>
            <a:cxnLst/>
            <a:rect r="r" b="b" t="t" l="l"/>
            <a:pathLst>
              <a:path h="5919621" w="8129202">
                <a:moveTo>
                  <a:pt x="0" y="0"/>
                </a:moveTo>
                <a:lnTo>
                  <a:pt x="8129202" y="0"/>
                </a:lnTo>
                <a:lnTo>
                  <a:pt x="8129202" y="5919621"/>
                </a:lnTo>
                <a:lnTo>
                  <a:pt x="0" y="5919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052314" y="2215835"/>
            <a:ext cx="1490691" cy="427085"/>
            <a:chOff x="0" y="0"/>
            <a:chExt cx="392610" cy="1124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2610" cy="112483"/>
            </a:xfrm>
            <a:custGeom>
              <a:avLst/>
              <a:gdLst/>
              <a:ahLst/>
              <a:cxnLst/>
              <a:rect r="r" b="b" t="t" l="l"/>
              <a:pathLst>
                <a:path h="112483" w="392610">
                  <a:moveTo>
                    <a:pt x="0" y="0"/>
                  </a:moveTo>
                  <a:lnTo>
                    <a:pt x="392610" y="0"/>
                  </a:lnTo>
                  <a:lnTo>
                    <a:pt x="392610" y="112483"/>
                  </a:lnTo>
                  <a:lnTo>
                    <a:pt x="0" y="1124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92610" cy="131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128345" y="654140"/>
            <a:ext cx="8130955" cy="109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73"/>
              </a:lnSpc>
            </a:pPr>
            <a:r>
              <a:rPr lang="en-US" sz="7975">
                <a:solidFill>
                  <a:srgbClr val="033E8D"/>
                </a:solidFill>
                <a:latin typeface="Gagalin"/>
              </a:rPr>
              <a:t>Working principle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10035" y="2092010"/>
            <a:ext cx="6645254" cy="366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1812" indent="-320906" lvl="1">
              <a:lnSpc>
                <a:spcPts val="4072"/>
              </a:lnSpc>
              <a:spcBef>
                <a:spcPct val="0"/>
              </a:spcBef>
              <a:buFont typeface="Arial"/>
              <a:buChar char="•"/>
            </a:pPr>
            <a:r>
              <a:rPr lang="en-US" sz="2972" strike="noStrike" u="none">
                <a:solidFill>
                  <a:srgbClr val="033E8D"/>
                </a:solidFill>
                <a:latin typeface="Absolutely Sharp "/>
              </a:rPr>
              <a:t>While programming the controller in Arduino IDE software to draw Nikolaus's house, we used the image as a reference. </a:t>
            </a:r>
          </a:p>
          <a:p>
            <a:pPr algn="l" marL="641812" indent="-320906" lvl="1">
              <a:lnSpc>
                <a:spcPts val="4072"/>
              </a:lnSpc>
              <a:spcBef>
                <a:spcPct val="0"/>
              </a:spcBef>
              <a:buFont typeface="Arial"/>
              <a:buChar char="•"/>
            </a:pPr>
            <a:r>
              <a:rPr lang="en-US" sz="2972" strike="noStrike" u="none">
                <a:solidFill>
                  <a:srgbClr val="033E8D"/>
                </a:solidFill>
                <a:latin typeface="Absolutely Sharp "/>
              </a:rPr>
              <a:t>considering the image we have prepared the code for the Nikolaus house. With the help of these diagrams, it is very easy to code any 2-dimensional lines in the ESP 32 controller.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3160" y="0"/>
            <a:ext cx="18351160" cy="17721603"/>
          </a:xfrm>
          <a:custGeom>
            <a:avLst/>
            <a:gdLst/>
            <a:ahLst/>
            <a:cxnLst/>
            <a:rect r="r" b="b" t="t" l="l"/>
            <a:pathLst>
              <a:path h="17721603" w="18351160">
                <a:moveTo>
                  <a:pt x="0" y="0"/>
                </a:moveTo>
                <a:lnTo>
                  <a:pt x="18351160" y="0"/>
                </a:lnTo>
                <a:lnTo>
                  <a:pt x="18351160" y="17721603"/>
                </a:lnTo>
                <a:lnTo>
                  <a:pt x="0" y="1772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76" r="0" b="-177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88742" y="-67254"/>
            <a:ext cx="18671591" cy="10354254"/>
            <a:chOff x="0" y="0"/>
            <a:chExt cx="4917621" cy="27270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17621" cy="2727046"/>
            </a:xfrm>
            <a:custGeom>
              <a:avLst/>
              <a:gdLst/>
              <a:ahLst/>
              <a:cxnLst/>
              <a:rect r="r" b="b" t="t" l="l"/>
              <a:pathLst>
                <a:path h="2727046" w="4917621">
                  <a:moveTo>
                    <a:pt x="10366" y="0"/>
                  </a:moveTo>
                  <a:lnTo>
                    <a:pt x="4907255" y="0"/>
                  </a:lnTo>
                  <a:cubicBezTo>
                    <a:pt x="4912980" y="0"/>
                    <a:pt x="4917621" y="4641"/>
                    <a:pt x="4917621" y="10366"/>
                  </a:cubicBezTo>
                  <a:lnTo>
                    <a:pt x="4917621" y="2716680"/>
                  </a:lnTo>
                  <a:cubicBezTo>
                    <a:pt x="4917621" y="2722405"/>
                    <a:pt x="4912980" y="2727046"/>
                    <a:pt x="4907255" y="2727046"/>
                  </a:cubicBezTo>
                  <a:lnTo>
                    <a:pt x="10366" y="2727046"/>
                  </a:lnTo>
                  <a:cubicBezTo>
                    <a:pt x="4641" y="2727046"/>
                    <a:pt x="0" y="2722405"/>
                    <a:pt x="0" y="2716680"/>
                  </a:cubicBezTo>
                  <a:lnTo>
                    <a:pt x="0" y="10366"/>
                  </a:lnTo>
                  <a:cubicBezTo>
                    <a:pt x="0" y="4641"/>
                    <a:pt x="4641" y="0"/>
                    <a:pt x="10366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917621" cy="2746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2393227"/>
            <a:ext cx="7308649" cy="7251208"/>
            <a:chOff x="0" y="0"/>
            <a:chExt cx="1924912" cy="19097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24912" cy="1909783"/>
            </a:xfrm>
            <a:custGeom>
              <a:avLst/>
              <a:gdLst/>
              <a:ahLst/>
              <a:cxnLst/>
              <a:rect r="r" b="b" t="t" l="l"/>
              <a:pathLst>
                <a:path h="1909783" w="1924912">
                  <a:moveTo>
                    <a:pt x="21186" y="0"/>
                  </a:moveTo>
                  <a:lnTo>
                    <a:pt x="1903726" y="0"/>
                  </a:lnTo>
                  <a:cubicBezTo>
                    <a:pt x="1909345" y="0"/>
                    <a:pt x="1914733" y="2232"/>
                    <a:pt x="1918707" y="6205"/>
                  </a:cubicBezTo>
                  <a:cubicBezTo>
                    <a:pt x="1922680" y="10178"/>
                    <a:pt x="1924912" y="15567"/>
                    <a:pt x="1924912" y="21186"/>
                  </a:cubicBezTo>
                  <a:lnTo>
                    <a:pt x="1924912" y="1888598"/>
                  </a:lnTo>
                  <a:cubicBezTo>
                    <a:pt x="1924912" y="1900298"/>
                    <a:pt x="1915426" y="1909783"/>
                    <a:pt x="1903726" y="1909783"/>
                  </a:cubicBezTo>
                  <a:lnTo>
                    <a:pt x="21186" y="1909783"/>
                  </a:lnTo>
                  <a:cubicBezTo>
                    <a:pt x="9485" y="1909783"/>
                    <a:pt x="0" y="1900298"/>
                    <a:pt x="0" y="1888598"/>
                  </a:cubicBezTo>
                  <a:lnTo>
                    <a:pt x="0" y="21186"/>
                  </a:lnTo>
                  <a:cubicBezTo>
                    <a:pt x="0" y="9485"/>
                    <a:pt x="9485" y="0"/>
                    <a:pt x="211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3C8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924912" cy="1928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020740" y="8606990"/>
            <a:ext cx="3086100" cy="507624"/>
            <a:chOff x="0" y="0"/>
            <a:chExt cx="812800" cy="1336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3C8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Square Movement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653359" y="378598"/>
            <a:ext cx="12849269" cy="1586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918"/>
              </a:lnSpc>
              <a:spcBef>
                <a:spcPct val="0"/>
              </a:spcBef>
            </a:pPr>
            <a:r>
              <a:rPr lang="en-US" sz="9361" spc="74">
                <a:solidFill>
                  <a:srgbClr val="003C8B"/>
                </a:solidFill>
                <a:latin typeface="Gagalin"/>
              </a:rPr>
              <a:t>PROGRAMMING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186632" y="238585"/>
            <a:ext cx="2657130" cy="551990"/>
          </a:xfrm>
          <a:custGeom>
            <a:avLst/>
            <a:gdLst/>
            <a:ahLst/>
            <a:cxnLst/>
            <a:rect r="r" b="b" t="t" l="l"/>
            <a:pathLst>
              <a:path h="551990" w="2657130">
                <a:moveTo>
                  <a:pt x="0" y="0"/>
                </a:moveTo>
                <a:lnTo>
                  <a:pt x="2657131" y="0"/>
                </a:lnTo>
                <a:lnTo>
                  <a:pt x="2657131" y="551990"/>
                </a:lnTo>
                <a:lnTo>
                  <a:pt x="0" y="551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89084" y="2669176"/>
            <a:ext cx="6948838" cy="5380738"/>
          </a:xfrm>
          <a:custGeom>
            <a:avLst/>
            <a:gdLst/>
            <a:ahLst/>
            <a:cxnLst/>
            <a:rect r="r" b="b" t="t" l="l"/>
            <a:pathLst>
              <a:path h="5380738" w="6948838">
                <a:moveTo>
                  <a:pt x="0" y="0"/>
                </a:moveTo>
                <a:lnTo>
                  <a:pt x="6948839" y="0"/>
                </a:lnTo>
                <a:lnTo>
                  <a:pt x="6948839" y="5380738"/>
                </a:lnTo>
                <a:lnTo>
                  <a:pt x="0" y="5380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155243" y="2393227"/>
            <a:ext cx="7773976" cy="7251208"/>
            <a:chOff x="0" y="0"/>
            <a:chExt cx="2047467" cy="190978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47467" cy="1909783"/>
            </a:xfrm>
            <a:custGeom>
              <a:avLst/>
              <a:gdLst/>
              <a:ahLst/>
              <a:cxnLst/>
              <a:rect r="r" b="b" t="t" l="l"/>
              <a:pathLst>
                <a:path h="1909783" w="2047467">
                  <a:moveTo>
                    <a:pt x="19918" y="0"/>
                  </a:moveTo>
                  <a:lnTo>
                    <a:pt x="2027549" y="0"/>
                  </a:lnTo>
                  <a:cubicBezTo>
                    <a:pt x="2032832" y="0"/>
                    <a:pt x="2037898" y="2098"/>
                    <a:pt x="2041633" y="5834"/>
                  </a:cubicBezTo>
                  <a:cubicBezTo>
                    <a:pt x="2045369" y="9569"/>
                    <a:pt x="2047467" y="14635"/>
                    <a:pt x="2047467" y="19918"/>
                  </a:cubicBezTo>
                  <a:lnTo>
                    <a:pt x="2047467" y="1889866"/>
                  </a:lnTo>
                  <a:cubicBezTo>
                    <a:pt x="2047467" y="1900866"/>
                    <a:pt x="2038550" y="1909783"/>
                    <a:pt x="2027549" y="1909783"/>
                  </a:cubicBezTo>
                  <a:lnTo>
                    <a:pt x="19918" y="1909783"/>
                  </a:lnTo>
                  <a:cubicBezTo>
                    <a:pt x="8917" y="1909783"/>
                    <a:pt x="0" y="1900866"/>
                    <a:pt x="0" y="1889866"/>
                  </a:cubicBezTo>
                  <a:lnTo>
                    <a:pt x="0" y="19918"/>
                  </a:lnTo>
                  <a:cubicBezTo>
                    <a:pt x="0" y="8917"/>
                    <a:pt x="8917" y="0"/>
                    <a:pt x="19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3C8B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2047467" cy="1928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499182" y="8606990"/>
            <a:ext cx="3086100" cy="507624"/>
            <a:chOff x="0" y="0"/>
            <a:chExt cx="812800" cy="13369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3C8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Diagonal Movement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9354670" y="2951696"/>
            <a:ext cx="7359954" cy="5467690"/>
          </a:xfrm>
          <a:custGeom>
            <a:avLst/>
            <a:gdLst/>
            <a:ahLst/>
            <a:cxnLst/>
            <a:rect r="r" b="b" t="t" l="l"/>
            <a:pathLst>
              <a:path h="5467690" w="7359954">
                <a:moveTo>
                  <a:pt x="0" y="0"/>
                </a:moveTo>
                <a:lnTo>
                  <a:pt x="7359954" y="0"/>
                </a:lnTo>
                <a:lnTo>
                  <a:pt x="7359954" y="5467691"/>
                </a:lnTo>
                <a:lnTo>
                  <a:pt x="0" y="5467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5" t="-5774" r="-7611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1023465" y="928244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2063" y="8642604"/>
            <a:ext cx="4876482" cy="516424"/>
          </a:xfrm>
          <a:custGeom>
            <a:avLst/>
            <a:gdLst/>
            <a:ahLst/>
            <a:cxnLst/>
            <a:rect r="r" b="b" t="t" l="l"/>
            <a:pathLst>
              <a:path h="516424" w="4876482">
                <a:moveTo>
                  <a:pt x="0" y="0"/>
                </a:moveTo>
                <a:lnTo>
                  <a:pt x="4876482" y="0"/>
                </a:lnTo>
                <a:lnTo>
                  <a:pt x="4876482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63709" y="4253384"/>
            <a:ext cx="4858949" cy="4794814"/>
            <a:chOff x="0" y="0"/>
            <a:chExt cx="1279723" cy="12628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1262832"/>
            </a:xfrm>
            <a:custGeom>
              <a:avLst/>
              <a:gdLst/>
              <a:ahLst/>
              <a:cxnLst/>
              <a:rect r="r" b="b" t="t" l="l"/>
              <a:pathLst>
                <a:path h="1262832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003C8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90742" y="4378257"/>
            <a:ext cx="3804882" cy="3804882"/>
          </a:xfrm>
          <a:custGeom>
            <a:avLst/>
            <a:gdLst/>
            <a:ahLst/>
            <a:cxnLst/>
            <a:rect r="r" b="b" t="t" l="l"/>
            <a:pathLst>
              <a:path h="3804882" w="3804882">
                <a:moveTo>
                  <a:pt x="0" y="0"/>
                </a:moveTo>
                <a:lnTo>
                  <a:pt x="3804882" y="0"/>
                </a:lnTo>
                <a:lnTo>
                  <a:pt x="3804882" y="3804882"/>
                </a:lnTo>
                <a:lnTo>
                  <a:pt x="0" y="3804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86632" y="238585"/>
            <a:ext cx="2657130" cy="551990"/>
          </a:xfrm>
          <a:custGeom>
            <a:avLst/>
            <a:gdLst/>
            <a:ahLst/>
            <a:cxnLst/>
            <a:rect r="r" b="b" t="t" l="l"/>
            <a:pathLst>
              <a:path h="551990" w="2657130">
                <a:moveTo>
                  <a:pt x="0" y="0"/>
                </a:moveTo>
                <a:lnTo>
                  <a:pt x="2657131" y="0"/>
                </a:lnTo>
                <a:lnTo>
                  <a:pt x="2657131" y="551990"/>
                </a:lnTo>
                <a:lnTo>
                  <a:pt x="0" y="5519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20293" y="3638542"/>
            <a:ext cx="8766340" cy="5409656"/>
          </a:xfrm>
          <a:custGeom>
            <a:avLst/>
            <a:gdLst/>
            <a:ahLst/>
            <a:cxnLst/>
            <a:rect r="r" b="b" t="t" l="l"/>
            <a:pathLst>
              <a:path h="5409656" w="8766340">
                <a:moveTo>
                  <a:pt x="0" y="0"/>
                </a:moveTo>
                <a:lnTo>
                  <a:pt x="8766339" y="0"/>
                </a:lnTo>
                <a:lnTo>
                  <a:pt x="8766339" y="5409656"/>
                </a:lnTo>
                <a:lnTo>
                  <a:pt x="0" y="54096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1243" y="762000"/>
            <a:ext cx="17212944" cy="109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83"/>
              </a:lnSpc>
            </a:pPr>
            <a:r>
              <a:rPr lang="en-US" sz="7032" spc="689">
                <a:solidFill>
                  <a:srgbClr val="003C8B"/>
                </a:solidFill>
                <a:latin typeface="Agile Li"/>
              </a:rPr>
              <a:t>BLUETOOTH-(HMI)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3709" y="8181222"/>
            <a:ext cx="4933362" cy="773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spc="399">
                <a:solidFill>
                  <a:srgbClr val="FDFBFB"/>
                </a:solidFill>
                <a:latin typeface="Abstracted Dream"/>
              </a:rPr>
              <a:t>SCAN FOR CODE</a:t>
            </a:r>
          </a:p>
        </p:txBody>
      </p:sp>
      <p:sp>
        <p:nvSpPr>
          <p:cNvPr name="AutoShape 13" id="13"/>
          <p:cNvSpPr/>
          <p:nvPr/>
        </p:nvSpPr>
        <p:spPr>
          <a:xfrm>
            <a:off x="-5" y="1640602"/>
            <a:ext cx="18288000" cy="9525"/>
          </a:xfrm>
          <a:prstGeom prst="line">
            <a:avLst/>
          </a:prstGeom>
          <a:ln cap="flat" w="19050">
            <a:solidFill>
              <a:srgbClr val="033E8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1023465" y="928244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768" y="640880"/>
            <a:ext cx="17212944" cy="126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538"/>
              </a:lnSpc>
            </a:pPr>
            <a:r>
              <a:rPr lang="en-US" sz="8132" spc="796">
                <a:solidFill>
                  <a:srgbClr val="003C8B"/>
                </a:solidFill>
                <a:latin typeface="Agile Li"/>
              </a:rPr>
              <a:t>FINAL ASSEMBLY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186632" y="238585"/>
            <a:ext cx="2657130" cy="551990"/>
          </a:xfrm>
          <a:custGeom>
            <a:avLst/>
            <a:gdLst/>
            <a:ahLst/>
            <a:cxnLst/>
            <a:rect r="r" b="b" t="t" l="l"/>
            <a:pathLst>
              <a:path h="551990" w="2657130">
                <a:moveTo>
                  <a:pt x="0" y="0"/>
                </a:moveTo>
                <a:lnTo>
                  <a:pt x="2657131" y="0"/>
                </a:lnTo>
                <a:lnTo>
                  <a:pt x="2657131" y="551990"/>
                </a:lnTo>
                <a:lnTo>
                  <a:pt x="0" y="551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7662" y="2723185"/>
            <a:ext cx="7601075" cy="5418735"/>
          </a:xfrm>
          <a:custGeom>
            <a:avLst/>
            <a:gdLst/>
            <a:ahLst/>
            <a:cxnLst/>
            <a:rect r="r" b="b" t="t" l="l"/>
            <a:pathLst>
              <a:path h="5418735" w="7601075">
                <a:moveTo>
                  <a:pt x="0" y="0"/>
                </a:moveTo>
                <a:lnTo>
                  <a:pt x="7601075" y="0"/>
                </a:lnTo>
                <a:lnTo>
                  <a:pt x="7601075" y="5418735"/>
                </a:lnTo>
                <a:lnTo>
                  <a:pt x="0" y="54187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1817313"/>
            <a:ext cx="5815230" cy="7230479"/>
          </a:xfrm>
          <a:custGeom>
            <a:avLst/>
            <a:gdLst/>
            <a:ahLst/>
            <a:cxnLst/>
            <a:rect r="r" b="b" t="t" l="l"/>
            <a:pathLst>
              <a:path h="7230479" w="5815230">
                <a:moveTo>
                  <a:pt x="0" y="0"/>
                </a:moveTo>
                <a:lnTo>
                  <a:pt x="5815230" y="0"/>
                </a:lnTo>
                <a:lnTo>
                  <a:pt x="5815230" y="7230479"/>
                </a:lnTo>
                <a:lnTo>
                  <a:pt x="0" y="72304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716" t="0" r="-3716" b="-1490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67612" y="9364820"/>
            <a:ext cx="1315277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033E8D"/>
                </a:solidFill>
                <a:latin typeface="Canva Sans"/>
              </a:rPr>
              <a:t>G</a:t>
            </a:r>
            <a:r>
              <a:rPr lang="en-US" sz="3399" u="sng">
                <a:solidFill>
                  <a:srgbClr val="033E8D"/>
                </a:solidFill>
                <a:latin typeface="Canva Sans"/>
                <a:hlinkClick r:id="rId8" tooltip="https://github.com/Keerthibaalan/XY-Pen-Plotter"/>
              </a:rPr>
              <a:t>ithub.com/XY-Pen-Plotter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91680" y="3338338"/>
            <a:ext cx="499848" cy="6161658"/>
            <a:chOff x="0" y="0"/>
            <a:chExt cx="131647" cy="16228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647" cy="1622824"/>
            </a:xfrm>
            <a:custGeom>
              <a:avLst/>
              <a:gdLst/>
              <a:ahLst/>
              <a:cxnLst/>
              <a:rect r="r" b="b" t="t" l="l"/>
              <a:pathLst>
                <a:path h="1622824" w="131647">
                  <a:moveTo>
                    <a:pt x="0" y="0"/>
                  </a:moveTo>
                  <a:lnTo>
                    <a:pt x="131647" y="0"/>
                  </a:lnTo>
                  <a:lnTo>
                    <a:pt x="131647" y="1622824"/>
                  </a:lnTo>
                  <a:lnTo>
                    <a:pt x="0" y="1622824"/>
                  </a:lnTo>
                  <a:close/>
                </a:path>
              </a:pathLst>
            </a:custGeom>
            <a:solidFill>
              <a:srgbClr val="003C8B">
                <a:alpha val="5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1647" cy="1641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016048">
            <a:off x="11485815" y="-351703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4" y="0"/>
                </a:lnTo>
                <a:lnTo>
                  <a:pt x="10749464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62560" y="6922137"/>
            <a:ext cx="6074357" cy="44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94"/>
              </a:lnSpc>
            </a:pPr>
            <a:r>
              <a:rPr lang="en-US" sz="2696">
                <a:solidFill>
                  <a:srgbClr val="003C8B"/>
                </a:solidFill>
                <a:latin typeface="Aileron Ultra-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86778" y="3413708"/>
            <a:ext cx="6074357" cy="44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94"/>
              </a:lnSpc>
            </a:pPr>
            <a:r>
              <a:rPr lang="en-US" sz="2696">
                <a:solidFill>
                  <a:srgbClr val="003C8B"/>
                </a:solidFill>
                <a:latin typeface="Aileron Ultra-Bold"/>
              </a:rPr>
              <a:t>Organization Chart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62560" y="8367452"/>
            <a:ext cx="6074357" cy="44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94"/>
              </a:lnSpc>
            </a:pPr>
            <a:r>
              <a:rPr lang="en-US" sz="2696">
                <a:solidFill>
                  <a:srgbClr val="003C8B"/>
                </a:solidFill>
                <a:latin typeface="Aileron Ultra-Bold"/>
              </a:rPr>
              <a:t>V-Model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64607" y="3500630"/>
            <a:ext cx="6074357" cy="44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94"/>
              </a:lnSpc>
            </a:pPr>
            <a:r>
              <a:rPr lang="en-US" sz="2696">
                <a:solidFill>
                  <a:srgbClr val="003C8B"/>
                </a:solidFill>
                <a:latin typeface="Aileron Ultra-Bold"/>
              </a:rPr>
              <a:t>Components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06827" y="7741196"/>
            <a:ext cx="6823299" cy="44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94"/>
              </a:lnSpc>
              <a:spcBef>
                <a:spcPct val="0"/>
              </a:spcBef>
            </a:pPr>
            <a:r>
              <a:rPr lang="en-US" sz="2696" strike="noStrike" u="none">
                <a:solidFill>
                  <a:srgbClr val="003C8B"/>
                </a:solidFill>
                <a:latin typeface="Aileron Ultra-Bold"/>
              </a:rPr>
              <a:t>Final Assembly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55542" y="4238091"/>
            <a:ext cx="6092487" cy="44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94"/>
              </a:lnSpc>
              <a:spcBef>
                <a:spcPct val="0"/>
              </a:spcBef>
            </a:pPr>
            <a:r>
              <a:rPr lang="en-US" sz="2696" strike="noStrike" u="none">
                <a:solidFill>
                  <a:srgbClr val="003C8B"/>
                </a:solidFill>
                <a:latin typeface="Aileron Ultra-Bold"/>
              </a:rPr>
              <a:t>Mechanical Design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88697" y="7046471"/>
            <a:ext cx="6841429" cy="44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94"/>
              </a:lnSpc>
              <a:spcBef>
                <a:spcPct val="0"/>
              </a:spcBef>
            </a:pPr>
            <a:r>
              <a:rPr lang="en-US" sz="2696" strike="noStrike" u="none">
                <a:solidFill>
                  <a:srgbClr val="003C8B"/>
                </a:solidFill>
                <a:latin typeface="Aileron Ultra-Bold"/>
              </a:rPr>
              <a:t>Bluetooth-(HMI)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64607" y="6368948"/>
            <a:ext cx="6092487" cy="44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94"/>
              </a:lnSpc>
              <a:spcBef>
                <a:spcPct val="0"/>
              </a:spcBef>
            </a:pPr>
            <a:r>
              <a:rPr lang="en-US" sz="2696" strike="noStrike" u="none">
                <a:solidFill>
                  <a:srgbClr val="003C8B"/>
                </a:solidFill>
                <a:latin typeface="Aileron Ultra-Bold"/>
              </a:rPr>
              <a:t>Programming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62560" y="6222776"/>
            <a:ext cx="6074357" cy="44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94"/>
              </a:lnSpc>
              <a:spcBef>
                <a:spcPct val="0"/>
              </a:spcBef>
            </a:pPr>
            <a:r>
              <a:rPr lang="en-US" sz="2696">
                <a:solidFill>
                  <a:srgbClr val="003C8B"/>
                </a:solidFill>
                <a:latin typeface="Aileron Ultra-Bold"/>
              </a:rPr>
              <a:t>Fun Facts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14518" y="4794021"/>
            <a:ext cx="6823299" cy="44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94"/>
              </a:lnSpc>
              <a:spcBef>
                <a:spcPct val="0"/>
              </a:spcBef>
            </a:pPr>
            <a:r>
              <a:rPr lang="en-US" sz="2696" strike="noStrike" u="none">
                <a:solidFill>
                  <a:srgbClr val="003C8B"/>
                </a:solidFill>
                <a:latin typeface="Aileron Ultra-Bold"/>
              </a:rPr>
              <a:t>Project Timeline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62560" y="9018157"/>
            <a:ext cx="6823299" cy="44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94"/>
              </a:lnSpc>
              <a:spcBef>
                <a:spcPct val="0"/>
              </a:spcBef>
            </a:pPr>
            <a:r>
              <a:rPr lang="en-US" sz="2696">
                <a:solidFill>
                  <a:srgbClr val="003C8B"/>
                </a:solidFill>
                <a:latin typeface="Aileron Ultra-Bold"/>
              </a:rPr>
              <a:t>Morphological Chart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91803" y="9018157"/>
            <a:ext cx="6823299" cy="44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94"/>
              </a:lnSpc>
            </a:pPr>
            <a:r>
              <a:rPr lang="en-US" sz="2696">
                <a:solidFill>
                  <a:srgbClr val="003C8B"/>
                </a:solidFill>
                <a:latin typeface="Aileron Ultra-Bold"/>
              </a:rPr>
              <a:t>Future Scope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55542" y="8367452"/>
            <a:ext cx="6841429" cy="44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94"/>
              </a:lnSpc>
              <a:spcBef>
                <a:spcPct val="0"/>
              </a:spcBef>
            </a:pPr>
            <a:r>
              <a:rPr lang="en-US" sz="2696" strike="noStrike" u="none">
                <a:solidFill>
                  <a:srgbClr val="003C8B"/>
                </a:solidFill>
                <a:latin typeface="Aileron Ultra-Bold"/>
              </a:rPr>
              <a:t>Problem Summary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99389" y="400673"/>
            <a:ext cx="8421231" cy="168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003C8B"/>
                </a:solidFill>
                <a:latin typeface="Gagalin"/>
              </a:rPr>
              <a:t>OVERVIEW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2690705" y="5417737"/>
            <a:ext cx="305599" cy="525249"/>
          </a:xfrm>
          <a:custGeom>
            <a:avLst/>
            <a:gdLst/>
            <a:ahLst/>
            <a:cxnLst/>
            <a:rect r="r" b="b" t="t" l="l"/>
            <a:pathLst>
              <a:path h="525249" w="305599">
                <a:moveTo>
                  <a:pt x="0" y="0"/>
                </a:moveTo>
                <a:lnTo>
                  <a:pt x="305599" y="0"/>
                </a:lnTo>
                <a:lnTo>
                  <a:pt x="305599" y="525248"/>
                </a:lnTo>
                <a:lnTo>
                  <a:pt x="0" y="5252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690705" y="6123960"/>
            <a:ext cx="305599" cy="525249"/>
          </a:xfrm>
          <a:custGeom>
            <a:avLst/>
            <a:gdLst/>
            <a:ahLst/>
            <a:cxnLst/>
            <a:rect r="r" b="b" t="t" l="l"/>
            <a:pathLst>
              <a:path h="525249" w="305599">
                <a:moveTo>
                  <a:pt x="0" y="0"/>
                </a:moveTo>
                <a:lnTo>
                  <a:pt x="305599" y="0"/>
                </a:lnTo>
                <a:lnTo>
                  <a:pt x="305599" y="525249"/>
                </a:lnTo>
                <a:lnTo>
                  <a:pt x="0" y="5252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690705" y="3339337"/>
            <a:ext cx="305599" cy="525249"/>
          </a:xfrm>
          <a:custGeom>
            <a:avLst/>
            <a:gdLst/>
            <a:ahLst/>
            <a:cxnLst/>
            <a:rect r="r" b="b" t="t" l="l"/>
            <a:pathLst>
              <a:path h="525249" w="305599">
                <a:moveTo>
                  <a:pt x="0" y="0"/>
                </a:moveTo>
                <a:lnTo>
                  <a:pt x="305599" y="0"/>
                </a:lnTo>
                <a:lnTo>
                  <a:pt x="305599" y="525248"/>
                </a:lnTo>
                <a:lnTo>
                  <a:pt x="0" y="5252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690705" y="4026510"/>
            <a:ext cx="305599" cy="525249"/>
          </a:xfrm>
          <a:custGeom>
            <a:avLst/>
            <a:gdLst/>
            <a:ahLst/>
            <a:cxnLst/>
            <a:rect r="r" b="b" t="t" l="l"/>
            <a:pathLst>
              <a:path h="525249" w="305599">
                <a:moveTo>
                  <a:pt x="0" y="0"/>
                </a:moveTo>
                <a:lnTo>
                  <a:pt x="305599" y="0"/>
                </a:lnTo>
                <a:lnTo>
                  <a:pt x="305599" y="525249"/>
                </a:lnTo>
                <a:lnTo>
                  <a:pt x="0" y="5252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690705" y="4714682"/>
            <a:ext cx="305599" cy="525249"/>
          </a:xfrm>
          <a:custGeom>
            <a:avLst/>
            <a:gdLst/>
            <a:ahLst/>
            <a:cxnLst/>
            <a:rect r="r" b="b" t="t" l="l"/>
            <a:pathLst>
              <a:path h="525249" w="305599">
                <a:moveTo>
                  <a:pt x="0" y="0"/>
                </a:moveTo>
                <a:lnTo>
                  <a:pt x="305599" y="0"/>
                </a:lnTo>
                <a:lnTo>
                  <a:pt x="305599" y="525249"/>
                </a:lnTo>
                <a:lnTo>
                  <a:pt x="0" y="5252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690705" y="6811134"/>
            <a:ext cx="305599" cy="525249"/>
          </a:xfrm>
          <a:custGeom>
            <a:avLst/>
            <a:gdLst/>
            <a:ahLst/>
            <a:cxnLst/>
            <a:rect r="r" b="b" t="t" l="l"/>
            <a:pathLst>
              <a:path h="525249" w="305599">
                <a:moveTo>
                  <a:pt x="0" y="0"/>
                </a:moveTo>
                <a:lnTo>
                  <a:pt x="305599" y="0"/>
                </a:lnTo>
                <a:lnTo>
                  <a:pt x="305599" y="525248"/>
                </a:lnTo>
                <a:lnTo>
                  <a:pt x="0" y="5252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690705" y="7456090"/>
            <a:ext cx="305599" cy="525249"/>
          </a:xfrm>
          <a:custGeom>
            <a:avLst/>
            <a:gdLst/>
            <a:ahLst/>
            <a:cxnLst/>
            <a:rect r="r" b="b" t="t" l="l"/>
            <a:pathLst>
              <a:path h="525249" w="305599">
                <a:moveTo>
                  <a:pt x="0" y="0"/>
                </a:moveTo>
                <a:lnTo>
                  <a:pt x="305599" y="0"/>
                </a:lnTo>
                <a:lnTo>
                  <a:pt x="305599" y="525249"/>
                </a:lnTo>
                <a:lnTo>
                  <a:pt x="0" y="5252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9507950" y="3451808"/>
            <a:ext cx="480722" cy="6048189"/>
            <a:chOff x="0" y="0"/>
            <a:chExt cx="126610" cy="159293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6610" cy="1592939"/>
            </a:xfrm>
            <a:custGeom>
              <a:avLst/>
              <a:gdLst/>
              <a:ahLst/>
              <a:cxnLst/>
              <a:rect r="r" b="b" t="t" l="l"/>
              <a:pathLst>
                <a:path h="1592939" w="126610">
                  <a:moveTo>
                    <a:pt x="0" y="0"/>
                  </a:moveTo>
                  <a:lnTo>
                    <a:pt x="126610" y="0"/>
                  </a:lnTo>
                  <a:lnTo>
                    <a:pt x="126610" y="1592939"/>
                  </a:lnTo>
                  <a:lnTo>
                    <a:pt x="0" y="1592939"/>
                  </a:lnTo>
                  <a:close/>
                </a:path>
              </a:pathLst>
            </a:custGeom>
            <a:solidFill>
              <a:srgbClr val="003C8B">
                <a:alpha val="57647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126610" cy="1611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606975" y="3451808"/>
            <a:ext cx="305599" cy="4642002"/>
            <a:chOff x="0" y="0"/>
            <a:chExt cx="407466" cy="618933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2771200"/>
              <a:ext cx="407466" cy="700331"/>
            </a:xfrm>
            <a:custGeom>
              <a:avLst/>
              <a:gdLst/>
              <a:ahLst/>
              <a:cxnLst/>
              <a:rect r="r" b="b" t="t" l="l"/>
              <a:pathLst>
                <a:path h="700331" w="407466">
                  <a:moveTo>
                    <a:pt x="0" y="0"/>
                  </a:moveTo>
                  <a:lnTo>
                    <a:pt x="407466" y="0"/>
                  </a:lnTo>
                  <a:lnTo>
                    <a:pt x="407466" y="700331"/>
                  </a:lnTo>
                  <a:lnTo>
                    <a:pt x="0" y="700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3712831"/>
              <a:ext cx="407466" cy="700331"/>
            </a:xfrm>
            <a:custGeom>
              <a:avLst/>
              <a:gdLst/>
              <a:ahLst/>
              <a:cxnLst/>
              <a:rect r="r" b="b" t="t" l="l"/>
              <a:pathLst>
                <a:path h="700331" w="407466">
                  <a:moveTo>
                    <a:pt x="0" y="0"/>
                  </a:moveTo>
                  <a:lnTo>
                    <a:pt x="407466" y="0"/>
                  </a:lnTo>
                  <a:lnTo>
                    <a:pt x="407466" y="700332"/>
                  </a:lnTo>
                  <a:lnTo>
                    <a:pt x="0" y="700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07466" cy="700331"/>
            </a:xfrm>
            <a:custGeom>
              <a:avLst/>
              <a:gdLst/>
              <a:ahLst/>
              <a:cxnLst/>
              <a:rect r="r" b="b" t="t" l="l"/>
              <a:pathLst>
                <a:path h="700331" w="407466">
                  <a:moveTo>
                    <a:pt x="0" y="0"/>
                  </a:moveTo>
                  <a:lnTo>
                    <a:pt x="407466" y="0"/>
                  </a:lnTo>
                  <a:lnTo>
                    <a:pt x="407466" y="700331"/>
                  </a:lnTo>
                  <a:lnTo>
                    <a:pt x="0" y="700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916231"/>
              <a:ext cx="407466" cy="700331"/>
            </a:xfrm>
            <a:custGeom>
              <a:avLst/>
              <a:gdLst/>
              <a:ahLst/>
              <a:cxnLst/>
              <a:rect r="r" b="b" t="t" l="l"/>
              <a:pathLst>
                <a:path h="700331" w="407466">
                  <a:moveTo>
                    <a:pt x="0" y="0"/>
                  </a:moveTo>
                  <a:lnTo>
                    <a:pt x="407466" y="0"/>
                  </a:lnTo>
                  <a:lnTo>
                    <a:pt x="407466" y="700332"/>
                  </a:lnTo>
                  <a:lnTo>
                    <a:pt x="0" y="700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1833794"/>
              <a:ext cx="407466" cy="700331"/>
            </a:xfrm>
            <a:custGeom>
              <a:avLst/>
              <a:gdLst/>
              <a:ahLst/>
              <a:cxnLst/>
              <a:rect r="r" b="b" t="t" l="l"/>
              <a:pathLst>
                <a:path h="700331" w="407466">
                  <a:moveTo>
                    <a:pt x="0" y="0"/>
                  </a:moveTo>
                  <a:lnTo>
                    <a:pt x="407466" y="0"/>
                  </a:lnTo>
                  <a:lnTo>
                    <a:pt x="407466" y="700331"/>
                  </a:lnTo>
                  <a:lnTo>
                    <a:pt x="0" y="700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4629063"/>
              <a:ext cx="407466" cy="700331"/>
            </a:xfrm>
            <a:custGeom>
              <a:avLst/>
              <a:gdLst/>
              <a:ahLst/>
              <a:cxnLst/>
              <a:rect r="r" b="b" t="t" l="l"/>
              <a:pathLst>
                <a:path h="700331" w="407466">
                  <a:moveTo>
                    <a:pt x="0" y="0"/>
                  </a:moveTo>
                  <a:lnTo>
                    <a:pt x="407466" y="0"/>
                  </a:lnTo>
                  <a:lnTo>
                    <a:pt x="407466" y="700331"/>
                  </a:lnTo>
                  <a:lnTo>
                    <a:pt x="0" y="700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5489005"/>
              <a:ext cx="407466" cy="700331"/>
            </a:xfrm>
            <a:custGeom>
              <a:avLst/>
              <a:gdLst/>
              <a:ahLst/>
              <a:cxnLst/>
              <a:rect r="r" b="b" t="t" l="l"/>
              <a:pathLst>
                <a:path h="700331" w="407466">
                  <a:moveTo>
                    <a:pt x="0" y="0"/>
                  </a:moveTo>
                  <a:lnTo>
                    <a:pt x="407466" y="0"/>
                  </a:lnTo>
                  <a:lnTo>
                    <a:pt x="407466" y="700331"/>
                  </a:lnTo>
                  <a:lnTo>
                    <a:pt x="0" y="700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15336202" y="296127"/>
            <a:ext cx="2657130" cy="551990"/>
          </a:xfrm>
          <a:custGeom>
            <a:avLst/>
            <a:gdLst/>
            <a:ahLst/>
            <a:cxnLst/>
            <a:rect r="r" b="b" t="t" l="l"/>
            <a:pathLst>
              <a:path h="551990" w="2657130">
                <a:moveTo>
                  <a:pt x="0" y="0"/>
                </a:moveTo>
                <a:lnTo>
                  <a:pt x="2657130" y="0"/>
                </a:lnTo>
                <a:lnTo>
                  <a:pt x="2657130" y="551991"/>
                </a:lnTo>
                <a:lnTo>
                  <a:pt x="0" y="5519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3262560" y="4109573"/>
            <a:ext cx="6074357" cy="44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94"/>
              </a:lnSpc>
              <a:spcBef>
                <a:spcPct val="0"/>
              </a:spcBef>
            </a:pPr>
            <a:r>
              <a:rPr lang="en-US" sz="2696">
                <a:solidFill>
                  <a:srgbClr val="003C8B"/>
                </a:solidFill>
                <a:latin typeface="Aileron Ultra-Bold"/>
              </a:rPr>
              <a:t>P</a:t>
            </a:r>
            <a:r>
              <a:rPr lang="en-US" sz="2696" strike="noStrike" u="none">
                <a:solidFill>
                  <a:srgbClr val="003C8B"/>
                </a:solidFill>
                <a:latin typeface="Aileron Ultra-Bold"/>
              </a:rPr>
              <a:t>roject Goals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233568" y="7620467"/>
            <a:ext cx="6074357" cy="44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94"/>
              </a:lnSpc>
              <a:spcBef>
                <a:spcPct val="0"/>
              </a:spcBef>
            </a:pPr>
            <a:r>
              <a:rPr lang="en-US" sz="2696" strike="noStrike" u="none">
                <a:solidFill>
                  <a:srgbClr val="003C8B"/>
                </a:solidFill>
                <a:latin typeface="Aileron Ultra-Bold"/>
              </a:rPr>
              <a:t>Pen Plotter Examples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233568" y="5542466"/>
            <a:ext cx="6074357" cy="44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94"/>
              </a:lnSpc>
              <a:spcBef>
                <a:spcPct val="0"/>
              </a:spcBef>
            </a:pPr>
            <a:r>
              <a:rPr lang="en-US" sz="2696" strike="noStrike" u="none">
                <a:solidFill>
                  <a:srgbClr val="003C8B"/>
                </a:solidFill>
                <a:latin typeface="Aileron Ultra-Bold"/>
              </a:rPr>
              <a:t>Project Tasks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2690705" y="8143264"/>
            <a:ext cx="305599" cy="525249"/>
          </a:xfrm>
          <a:custGeom>
            <a:avLst/>
            <a:gdLst/>
            <a:ahLst/>
            <a:cxnLst/>
            <a:rect r="r" b="b" t="t" l="l"/>
            <a:pathLst>
              <a:path h="525249" w="305599">
                <a:moveTo>
                  <a:pt x="0" y="0"/>
                </a:moveTo>
                <a:lnTo>
                  <a:pt x="305599" y="0"/>
                </a:lnTo>
                <a:lnTo>
                  <a:pt x="305599" y="525248"/>
                </a:lnTo>
                <a:lnTo>
                  <a:pt x="0" y="5252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9606975" y="8143264"/>
            <a:ext cx="305599" cy="525249"/>
          </a:xfrm>
          <a:custGeom>
            <a:avLst/>
            <a:gdLst/>
            <a:ahLst/>
            <a:cxnLst/>
            <a:rect r="r" b="b" t="t" l="l"/>
            <a:pathLst>
              <a:path h="525249" w="305599">
                <a:moveTo>
                  <a:pt x="0" y="0"/>
                </a:moveTo>
                <a:lnTo>
                  <a:pt x="305599" y="0"/>
                </a:lnTo>
                <a:lnTo>
                  <a:pt x="305599" y="525248"/>
                </a:lnTo>
                <a:lnTo>
                  <a:pt x="0" y="5252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0155542" y="4975551"/>
            <a:ext cx="6092487" cy="44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94"/>
              </a:lnSpc>
              <a:spcBef>
                <a:spcPct val="0"/>
              </a:spcBef>
            </a:pPr>
            <a:r>
              <a:rPr lang="en-US" sz="2696" strike="noStrike" u="none">
                <a:solidFill>
                  <a:srgbClr val="003C8B"/>
                </a:solidFill>
                <a:latin typeface="Aileron Ultra-Bold"/>
              </a:rPr>
              <a:t>Electrical Design</a:t>
            </a:r>
          </a:p>
        </p:txBody>
      </p:sp>
      <p:sp>
        <p:nvSpPr>
          <p:cNvPr name="Freeform 46" id="46"/>
          <p:cNvSpPr/>
          <p:nvPr/>
        </p:nvSpPr>
        <p:spPr>
          <a:xfrm flipH="false" flipV="false" rot="0">
            <a:off x="2690705" y="8854215"/>
            <a:ext cx="305599" cy="525249"/>
          </a:xfrm>
          <a:custGeom>
            <a:avLst/>
            <a:gdLst/>
            <a:ahLst/>
            <a:cxnLst/>
            <a:rect r="r" b="b" t="t" l="l"/>
            <a:pathLst>
              <a:path h="525249" w="305599">
                <a:moveTo>
                  <a:pt x="0" y="0"/>
                </a:moveTo>
                <a:lnTo>
                  <a:pt x="305599" y="0"/>
                </a:lnTo>
                <a:lnTo>
                  <a:pt x="305599" y="525248"/>
                </a:lnTo>
                <a:lnTo>
                  <a:pt x="0" y="5252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9606975" y="8839962"/>
            <a:ext cx="305599" cy="525249"/>
          </a:xfrm>
          <a:custGeom>
            <a:avLst/>
            <a:gdLst/>
            <a:ahLst/>
            <a:cxnLst/>
            <a:rect r="r" b="b" t="t" l="l"/>
            <a:pathLst>
              <a:path h="525249" w="305599">
                <a:moveTo>
                  <a:pt x="0" y="0"/>
                </a:moveTo>
                <a:lnTo>
                  <a:pt x="305599" y="0"/>
                </a:lnTo>
                <a:lnTo>
                  <a:pt x="305599" y="525249"/>
                </a:lnTo>
                <a:lnTo>
                  <a:pt x="0" y="5252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0191803" y="5702842"/>
            <a:ext cx="6092487" cy="44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94"/>
              </a:lnSpc>
              <a:spcBef>
                <a:spcPct val="0"/>
              </a:spcBef>
            </a:pPr>
            <a:r>
              <a:rPr lang="en-US" sz="2696">
                <a:solidFill>
                  <a:srgbClr val="003C8B"/>
                </a:solidFill>
                <a:latin typeface="Aileron Ultra-Bold"/>
              </a:rPr>
              <a:t>Working  Principle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104261" y="6150152"/>
            <a:ext cx="7362110" cy="109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651"/>
              </a:lnSpc>
            </a:pPr>
            <a:r>
              <a:rPr lang="en-US" sz="7209">
                <a:solidFill>
                  <a:srgbClr val="033E8D"/>
                </a:solidFill>
                <a:latin typeface="Lucidity Condensed"/>
              </a:rPr>
              <a:t>Problem Summary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869790"/>
            <a:ext cx="4232004" cy="1655645"/>
            <a:chOff x="0" y="0"/>
            <a:chExt cx="5642673" cy="220752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55753"/>
              <a:ext cx="5383645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33E8D"/>
                  </a:solidFill>
                  <a:latin typeface="Lucidity Condensed"/>
                </a:rPr>
                <a:t>01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18823"/>
              <a:ext cx="5383645" cy="1188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23"/>
                </a:lnSpc>
              </a:pPr>
              <a:r>
                <a:rPr lang="en-US" sz="2587">
                  <a:solidFill>
                    <a:srgbClr val="033E8D"/>
                  </a:solidFill>
                  <a:latin typeface="Aileron"/>
                </a:rPr>
                <a:t>A lot of iterations to find out the Coordinates.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6350"/>
              <a:ext cx="5642673" cy="0"/>
            </a:xfrm>
            <a:prstGeom prst="line">
              <a:avLst/>
            </a:prstGeom>
            <a:ln cap="rnd" w="12700">
              <a:solidFill>
                <a:srgbClr val="033E8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3247097"/>
            <a:ext cx="4232004" cy="1653305"/>
            <a:chOff x="0" y="0"/>
            <a:chExt cx="5642673" cy="220440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62390"/>
              <a:ext cx="5383645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33E8D"/>
                  </a:solidFill>
                  <a:latin typeface="Lucidity Condensed"/>
                </a:rPr>
                <a:t>03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15703"/>
              <a:ext cx="5383645" cy="1188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23"/>
                </a:lnSpc>
              </a:pPr>
              <a:r>
                <a:rPr lang="en-US" sz="2587">
                  <a:solidFill>
                    <a:srgbClr val="033E8D"/>
                  </a:solidFill>
                  <a:latin typeface="Aileron"/>
                </a:rPr>
                <a:t>Difficulty in Integrating Software with Hardware.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6350"/>
              <a:ext cx="5642673" cy="0"/>
            </a:xfrm>
            <a:prstGeom prst="line">
              <a:avLst/>
            </a:prstGeom>
            <a:ln cap="rnd" w="12700">
              <a:solidFill>
                <a:srgbClr val="033E8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5872256" y="869790"/>
            <a:ext cx="4232004" cy="1198445"/>
            <a:chOff x="0" y="0"/>
            <a:chExt cx="5642673" cy="159792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55753"/>
              <a:ext cx="5383645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33E8D"/>
                  </a:solidFill>
                  <a:latin typeface="Lucidity Condensed"/>
                </a:rPr>
                <a:t>02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18823"/>
              <a:ext cx="5642673" cy="5791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23"/>
                </a:lnSpc>
              </a:pPr>
              <a:r>
                <a:rPr lang="en-US" sz="2587">
                  <a:solidFill>
                    <a:srgbClr val="033E8D"/>
                  </a:solidFill>
                  <a:latin typeface="Aileron"/>
                </a:rPr>
                <a:t>Motor Speed is Unreliable.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0" y="6350"/>
              <a:ext cx="5642673" cy="0"/>
            </a:xfrm>
            <a:prstGeom prst="line">
              <a:avLst/>
            </a:prstGeom>
            <a:ln cap="rnd" w="12700">
              <a:solidFill>
                <a:srgbClr val="033E8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5872256" y="3247097"/>
            <a:ext cx="4232004" cy="2110505"/>
            <a:chOff x="0" y="0"/>
            <a:chExt cx="5642673" cy="281400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62390"/>
              <a:ext cx="5383645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33E8D"/>
                  </a:solidFill>
                  <a:latin typeface="Lucidity Condensed"/>
                </a:rPr>
                <a:t>04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15703"/>
              <a:ext cx="5383645" cy="1798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23"/>
                </a:lnSpc>
              </a:pPr>
              <a:r>
                <a:rPr lang="en-US" sz="2587">
                  <a:solidFill>
                    <a:srgbClr val="033E8D"/>
                  </a:solidFill>
                  <a:latin typeface="Aileron"/>
                </a:rPr>
                <a:t>Vibration in the system due to pulleys, leads to inaccurate tracing of lines</a:t>
              </a:r>
            </a:p>
          </p:txBody>
        </p:sp>
        <p:sp>
          <p:nvSpPr>
            <p:cNvPr name="AutoShape 18" id="18"/>
            <p:cNvSpPr/>
            <p:nvPr/>
          </p:nvSpPr>
          <p:spPr>
            <a:xfrm>
              <a:off x="0" y="6350"/>
              <a:ext cx="5642673" cy="0"/>
            </a:xfrm>
            <a:prstGeom prst="line">
              <a:avLst/>
            </a:prstGeom>
            <a:ln cap="rnd" w="12700">
              <a:solidFill>
                <a:srgbClr val="033E8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5186632" y="238585"/>
            <a:ext cx="2657130" cy="551990"/>
          </a:xfrm>
          <a:custGeom>
            <a:avLst/>
            <a:gdLst/>
            <a:ahLst/>
            <a:cxnLst/>
            <a:rect r="r" b="b" t="t" l="l"/>
            <a:pathLst>
              <a:path h="551990" w="2657130">
                <a:moveTo>
                  <a:pt x="0" y="0"/>
                </a:moveTo>
                <a:lnTo>
                  <a:pt x="2657131" y="0"/>
                </a:lnTo>
                <a:lnTo>
                  <a:pt x="2657131" y="551990"/>
                </a:lnTo>
                <a:lnTo>
                  <a:pt x="0" y="55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970492" y="6396295"/>
            <a:ext cx="3685881" cy="935527"/>
            <a:chOff x="0" y="0"/>
            <a:chExt cx="1351913" cy="3431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51913" cy="343134"/>
            </a:xfrm>
            <a:custGeom>
              <a:avLst/>
              <a:gdLst/>
              <a:ahLst/>
              <a:cxnLst/>
              <a:rect r="r" b="b" t="t" l="l"/>
              <a:pathLst>
                <a:path h="343134" w="1351913">
                  <a:moveTo>
                    <a:pt x="65113" y="0"/>
                  </a:moveTo>
                  <a:lnTo>
                    <a:pt x="1286800" y="0"/>
                  </a:lnTo>
                  <a:cubicBezTo>
                    <a:pt x="1322761" y="0"/>
                    <a:pt x="1351913" y="29152"/>
                    <a:pt x="1351913" y="65113"/>
                  </a:cubicBezTo>
                  <a:lnTo>
                    <a:pt x="1351913" y="278021"/>
                  </a:lnTo>
                  <a:cubicBezTo>
                    <a:pt x="1351913" y="295290"/>
                    <a:pt x="1345053" y="311852"/>
                    <a:pt x="1332842" y="324063"/>
                  </a:cubicBezTo>
                  <a:cubicBezTo>
                    <a:pt x="1320631" y="336274"/>
                    <a:pt x="1304069" y="343134"/>
                    <a:pt x="1286800" y="343134"/>
                  </a:cubicBezTo>
                  <a:lnTo>
                    <a:pt x="65113" y="343134"/>
                  </a:lnTo>
                  <a:cubicBezTo>
                    <a:pt x="29152" y="343134"/>
                    <a:pt x="0" y="313982"/>
                    <a:pt x="0" y="278021"/>
                  </a:cubicBezTo>
                  <a:lnTo>
                    <a:pt x="0" y="65113"/>
                  </a:lnTo>
                  <a:cubicBezTo>
                    <a:pt x="0" y="29152"/>
                    <a:pt x="29152" y="0"/>
                    <a:pt x="65113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351913" cy="362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976899" y="4834223"/>
            <a:ext cx="3541930" cy="1191301"/>
            <a:chOff x="0" y="0"/>
            <a:chExt cx="1299114" cy="4369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99114" cy="436947"/>
            </a:xfrm>
            <a:custGeom>
              <a:avLst/>
              <a:gdLst/>
              <a:ahLst/>
              <a:cxnLst/>
              <a:rect r="r" b="b" t="t" l="l"/>
              <a:pathLst>
                <a:path h="436947" w="1299114">
                  <a:moveTo>
                    <a:pt x="67760" y="0"/>
                  </a:moveTo>
                  <a:lnTo>
                    <a:pt x="1231355" y="0"/>
                  </a:lnTo>
                  <a:cubicBezTo>
                    <a:pt x="1268777" y="0"/>
                    <a:pt x="1299114" y="30337"/>
                    <a:pt x="1299114" y="67760"/>
                  </a:cubicBezTo>
                  <a:lnTo>
                    <a:pt x="1299114" y="369188"/>
                  </a:lnTo>
                  <a:cubicBezTo>
                    <a:pt x="1299114" y="406610"/>
                    <a:pt x="1268777" y="436947"/>
                    <a:pt x="1231355" y="436947"/>
                  </a:cubicBezTo>
                  <a:lnTo>
                    <a:pt x="67760" y="436947"/>
                  </a:lnTo>
                  <a:cubicBezTo>
                    <a:pt x="30337" y="436947"/>
                    <a:pt x="0" y="406610"/>
                    <a:pt x="0" y="369188"/>
                  </a:cubicBezTo>
                  <a:lnTo>
                    <a:pt x="0" y="67760"/>
                  </a:lnTo>
                  <a:cubicBezTo>
                    <a:pt x="0" y="30337"/>
                    <a:pt x="30337" y="0"/>
                    <a:pt x="67760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99114" cy="455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1885381">
            <a:off x="9877982" y="6403736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22718" y="5772287"/>
            <a:ext cx="2556583" cy="45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033E8D"/>
                </a:solidFill>
                <a:latin typeface="Oswald"/>
              </a:rPr>
              <a:t>SENSORS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-8970905">
            <a:off x="4937292" y="4931857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86632" y="238585"/>
            <a:ext cx="2657130" cy="551990"/>
          </a:xfrm>
          <a:custGeom>
            <a:avLst/>
            <a:gdLst/>
            <a:ahLst/>
            <a:cxnLst/>
            <a:rect r="r" b="b" t="t" l="l"/>
            <a:pathLst>
              <a:path h="551990" w="2657130">
                <a:moveTo>
                  <a:pt x="0" y="0"/>
                </a:moveTo>
                <a:lnTo>
                  <a:pt x="2657131" y="0"/>
                </a:lnTo>
                <a:lnTo>
                  <a:pt x="2657131" y="551990"/>
                </a:lnTo>
                <a:lnTo>
                  <a:pt x="0" y="5519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36187" y="4820757"/>
            <a:ext cx="3669262" cy="999155"/>
            <a:chOff x="0" y="0"/>
            <a:chExt cx="1345817" cy="36647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45817" cy="366472"/>
            </a:xfrm>
            <a:custGeom>
              <a:avLst/>
              <a:gdLst/>
              <a:ahLst/>
              <a:cxnLst/>
              <a:rect r="r" b="b" t="t" l="l"/>
              <a:pathLst>
                <a:path h="366472" w="1345817">
                  <a:moveTo>
                    <a:pt x="65408" y="0"/>
                  </a:moveTo>
                  <a:lnTo>
                    <a:pt x="1280409" y="0"/>
                  </a:lnTo>
                  <a:cubicBezTo>
                    <a:pt x="1297757" y="0"/>
                    <a:pt x="1314393" y="6891"/>
                    <a:pt x="1326660" y="19158"/>
                  </a:cubicBezTo>
                  <a:cubicBezTo>
                    <a:pt x="1338926" y="31424"/>
                    <a:pt x="1345817" y="48061"/>
                    <a:pt x="1345817" y="65408"/>
                  </a:cubicBezTo>
                  <a:lnTo>
                    <a:pt x="1345817" y="301064"/>
                  </a:lnTo>
                  <a:cubicBezTo>
                    <a:pt x="1345817" y="318411"/>
                    <a:pt x="1338926" y="335048"/>
                    <a:pt x="1326660" y="347314"/>
                  </a:cubicBezTo>
                  <a:cubicBezTo>
                    <a:pt x="1314393" y="359580"/>
                    <a:pt x="1297757" y="366472"/>
                    <a:pt x="1280409" y="366472"/>
                  </a:cubicBezTo>
                  <a:lnTo>
                    <a:pt x="65408" y="366472"/>
                  </a:lnTo>
                  <a:cubicBezTo>
                    <a:pt x="48061" y="366472"/>
                    <a:pt x="31424" y="359580"/>
                    <a:pt x="19158" y="347314"/>
                  </a:cubicBezTo>
                  <a:cubicBezTo>
                    <a:pt x="6891" y="335048"/>
                    <a:pt x="0" y="318411"/>
                    <a:pt x="0" y="301064"/>
                  </a:cubicBezTo>
                  <a:lnTo>
                    <a:pt x="0" y="65408"/>
                  </a:lnTo>
                  <a:cubicBezTo>
                    <a:pt x="0" y="48061"/>
                    <a:pt x="6891" y="31424"/>
                    <a:pt x="19158" y="19158"/>
                  </a:cubicBezTo>
                  <a:cubicBezTo>
                    <a:pt x="31424" y="6891"/>
                    <a:pt x="48061" y="0"/>
                    <a:pt x="65408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345817" cy="385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99853" y="4856680"/>
            <a:ext cx="3541930" cy="994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18"/>
              </a:lnSpc>
              <a:spcBef>
                <a:spcPct val="0"/>
              </a:spcBef>
            </a:pPr>
            <a:r>
              <a:rPr lang="en-US" sz="1870" strike="noStrike" u="none">
                <a:solidFill>
                  <a:srgbClr val="033E8D"/>
                </a:solidFill>
                <a:latin typeface="Montserrat Light"/>
              </a:rPr>
              <a:t>Movable Pen in Z axis, to create legible drawings.</a:t>
            </a:r>
          </a:p>
          <a:p>
            <a:pPr algn="ctr" marL="0" indent="0" lvl="0">
              <a:lnSpc>
                <a:spcPts val="2618"/>
              </a:lnSpc>
              <a:spcBef>
                <a:spcPct val="0"/>
              </a:spcBef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887923">
            <a:off x="-7763665" y="5813563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1" y="0"/>
                </a:lnTo>
                <a:lnTo>
                  <a:pt x="13977231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56193" y="4114645"/>
            <a:ext cx="2556583" cy="45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 strike="noStrike" u="none">
                <a:solidFill>
                  <a:srgbClr val="033E8D"/>
                </a:solidFill>
                <a:latin typeface="Oswald"/>
              </a:rPr>
              <a:t>Z AXIS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4182" y="-90513"/>
            <a:ext cx="8904094" cy="1775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003C8B"/>
                </a:solidFill>
                <a:latin typeface="Abstracted Dream"/>
              </a:rPr>
              <a:t>FUTURE SCOPE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42467" y="6471518"/>
            <a:ext cx="3541930" cy="97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8"/>
              </a:lnSpc>
            </a:pPr>
            <a:r>
              <a:rPr lang="en-US" sz="1870">
                <a:solidFill>
                  <a:srgbClr val="033E8D"/>
                </a:solidFill>
                <a:latin typeface="Montserrat Light"/>
              </a:rPr>
              <a:t>Using Sensors to increase accuracy and flexibility.</a:t>
            </a:r>
          </a:p>
          <a:p>
            <a:pPr algn="ctr">
              <a:lnSpc>
                <a:spcPts val="2618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1259171" y="4320257"/>
            <a:ext cx="2556583" cy="45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033E8D"/>
                </a:solidFill>
                <a:latin typeface="Oswald"/>
              </a:rPr>
              <a:t>SERVO MOTORS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76899" y="4971652"/>
            <a:ext cx="3541930" cy="132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18"/>
              </a:lnSpc>
              <a:spcBef>
                <a:spcPct val="0"/>
              </a:spcBef>
            </a:pPr>
            <a:r>
              <a:rPr lang="en-US" sz="1870" strike="noStrike" u="none">
                <a:solidFill>
                  <a:srgbClr val="033E8D"/>
                </a:solidFill>
                <a:latin typeface="Montserrat Light"/>
              </a:rPr>
              <a:t>Using Servo Motors for Positional accuracy and precise control</a:t>
            </a:r>
          </a:p>
          <a:p>
            <a:pPr algn="ctr" marL="0" indent="0" lvl="0">
              <a:lnSpc>
                <a:spcPts val="2618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5731417" y="6471518"/>
            <a:ext cx="2556583" cy="45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033E8D"/>
                </a:solidFill>
                <a:latin typeface="Oswald"/>
              </a:rPr>
              <a:t>CODING</a:t>
            </a:r>
          </a:p>
        </p:txBody>
      </p:sp>
      <p:sp>
        <p:nvSpPr>
          <p:cNvPr name="Freeform 25" id="25"/>
          <p:cNvSpPr/>
          <p:nvPr/>
        </p:nvSpPr>
        <p:spPr>
          <a:xfrm flipH="true" flipV="false" rot="-8970905">
            <a:off x="14523340" y="5730630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4" y="0"/>
                </a:moveTo>
                <a:lnTo>
                  <a:pt x="0" y="0"/>
                </a:lnTo>
                <a:lnTo>
                  <a:pt x="0" y="501826"/>
                </a:lnTo>
                <a:lnTo>
                  <a:pt x="1776374" y="501826"/>
                </a:lnTo>
                <a:lnTo>
                  <a:pt x="177637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4533260" y="7079752"/>
            <a:ext cx="3541930" cy="1689867"/>
            <a:chOff x="0" y="0"/>
            <a:chExt cx="1299114" cy="6198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99114" cy="619812"/>
            </a:xfrm>
            <a:custGeom>
              <a:avLst/>
              <a:gdLst/>
              <a:ahLst/>
              <a:cxnLst/>
              <a:rect r="r" b="b" t="t" l="l"/>
              <a:pathLst>
                <a:path h="619812" w="1299114">
                  <a:moveTo>
                    <a:pt x="67760" y="0"/>
                  </a:moveTo>
                  <a:lnTo>
                    <a:pt x="1231355" y="0"/>
                  </a:lnTo>
                  <a:cubicBezTo>
                    <a:pt x="1268777" y="0"/>
                    <a:pt x="1299114" y="30337"/>
                    <a:pt x="1299114" y="67760"/>
                  </a:cubicBezTo>
                  <a:lnTo>
                    <a:pt x="1299114" y="552052"/>
                  </a:lnTo>
                  <a:cubicBezTo>
                    <a:pt x="1299114" y="589475"/>
                    <a:pt x="1268777" y="619812"/>
                    <a:pt x="1231355" y="619812"/>
                  </a:cubicBezTo>
                  <a:lnTo>
                    <a:pt x="67760" y="619812"/>
                  </a:lnTo>
                  <a:cubicBezTo>
                    <a:pt x="30337" y="619812"/>
                    <a:pt x="0" y="589475"/>
                    <a:pt x="0" y="552052"/>
                  </a:cubicBezTo>
                  <a:lnTo>
                    <a:pt x="0" y="67760"/>
                  </a:lnTo>
                  <a:cubicBezTo>
                    <a:pt x="0" y="30337"/>
                    <a:pt x="30337" y="0"/>
                    <a:pt x="67760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1299114" cy="638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4533260" y="7043281"/>
            <a:ext cx="3541930" cy="161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18"/>
              </a:lnSpc>
              <a:spcBef>
                <a:spcPct val="0"/>
              </a:spcBef>
            </a:pPr>
            <a:r>
              <a:rPr lang="en-US" sz="1870" strike="noStrike" u="none">
                <a:solidFill>
                  <a:srgbClr val="033E8D"/>
                </a:solidFill>
                <a:latin typeface="Montserrat Light"/>
              </a:rPr>
              <a:t>Adaptable coding can be implemented so that the scope of the pen plotter can be extended beyond the Nikolaus House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83182" y="3632200"/>
            <a:ext cx="11721636" cy="3251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00"/>
              </a:lnSpc>
            </a:pPr>
            <a:r>
              <a:rPr lang="en-US" sz="12500">
                <a:solidFill>
                  <a:srgbClr val="003C8B"/>
                </a:solidFill>
                <a:latin typeface="Yeseva One"/>
              </a:rPr>
              <a:t>Thank</a:t>
            </a:r>
          </a:p>
          <a:p>
            <a:pPr algn="ctr">
              <a:lnSpc>
                <a:spcPts val="12500"/>
              </a:lnSpc>
            </a:pPr>
            <a:r>
              <a:rPr lang="en-US" sz="12500">
                <a:solidFill>
                  <a:srgbClr val="003C8B"/>
                </a:solidFill>
                <a:latin typeface="Yeseva One"/>
              </a:rPr>
              <a:t>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946058" y="-1368425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4" y="0"/>
                </a:lnTo>
                <a:lnTo>
                  <a:pt x="6626484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6137">
            <a:off x="-1120386" y="5573015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28573">
            <a:off x="-550171" y="-2501331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83182" y="8858250"/>
            <a:ext cx="1172163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3C8B"/>
                </a:solidFill>
                <a:latin typeface="Libre Baskerville"/>
              </a:rPr>
              <a:t>Presented by Team # 23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870591">
            <a:off x="1387541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86632" y="238585"/>
            <a:ext cx="2657130" cy="551990"/>
          </a:xfrm>
          <a:custGeom>
            <a:avLst/>
            <a:gdLst/>
            <a:ahLst/>
            <a:cxnLst/>
            <a:rect r="r" b="b" t="t" l="l"/>
            <a:pathLst>
              <a:path h="551990" w="2657130">
                <a:moveTo>
                  <a:pt x="0" y="0"/>
                </a:moveTo>
                <a:lnTo>
                  <a:pt x="2657131" y="0"/>
                </a:lnTo>
                <a:lnTo>
                  <a:pt x="2657131" y="551990"/>
                </a:lnTo>
                <a:lnTo>
                  <a:pt x="0" y="551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174716">
            <a:off x="-2258006" y="2253929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6"/>
                </a:lnTo>
                <a:lnTo>
                  <a:pt x="0" y="1241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8066" y="6571487"/>
            <a:ext cx="3238667" cy="3412369"/>
            <a:chOff x="0" y="0"/>
            <a:chExt cx="888035" cy="9356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8035" cy="935664"/>
            </a:xfrm>
            <a:custGeom>
              <a:avLst/>
              <a:gdLst/>
              <a:ahLst/>
              <a:cxnLst/>
              <a:rect r="r" b="b" t="t" l="l"/>
              <a:pathLst>
                <a:path h="935664" w="888035">
                  <a:moveTo>
                    <a:pt x="0" y="0"/>
                  </a:moveTo>
                  <a:lnTo>
                    <a:pt x="888035" y="0"/>
                  </a:lnTo>
                  <a:lnTo>
                    <a:pt x="888035" y="935664"/>
                  </a:lnTo>
                  <a:lnTo>
                    <a:pt x="0" y="935664"/>
                  </a:lnTo>
                  <a:close/>
                </a:path>
              </a:pathLst>
            </a:custGeom>
            <a:solidFill>
              <a:srgbClr val="003C8B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888035" cy="935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24"/>
                </a:lnSpc>
              </a:pPr>
            </a:p>
            <a:p>
              <a:pPr algn="ctr" marL="0" indent="0" lvl="0">
                <a:lnSpc>
                  <a:spcPts val="2824"/>
                </a:lnSpc>
                <a:spcBef>
                  <a:spcPct val="0"/>
                </a:spcBef>
              </a:pPr>
              <a:r>
                <a:rPr lang="en-US" sz="2353" spc="117" strike="noStrike" u="sng">
                  <a:solidFill>
                    <a:srgbClr val="FFFBFB"/>
                  </a:solidFill>
                  <a:latin typeface="DM Sans"/>
                  <a:ea typeface="DM Sans"/>
                  <a:hlinkClick r:id="rId5" tooltip="https://studip.hs-schmalkalden.de/dispatch.php/profile?cid=52ca094c2785ecc0090c5fbf0d4ef1b9&amp;username=thiruval"/>
                </a:rPr>
                <a:t>D﻿aniya </a:t>
              </a:r>
            </a:p>
            <a:p>
              <a:pPr algn="ctr" marL="0" indent="0" lvl="0">
                <a:lnSpc>
                  <a:spcPts val="2824"/>
                </a:lnSpc>
                <a:spcBef>
                  <a:spcPct val="0"/>
                </a:spcBef>
              </a:pPr>
              <a:r>
                <a:rPr lang="en-US" sz="2353" spc="117" strike="noStrike" u="sng">
                  <a:solidFill>
                    <a:srgbClr val="FFFBFB"/>
                  </a:solidFill>
                  <a:latin typeface="DM Sans"/>
                  <a:hlinkClick r:id="rId6" tooltip="https://studip.hs-schmalkalden.de/dispatch.php/profile?cid=52ca094c2785ecc0090c5fbf0d4ef1b9&amp;username=thiruval"/>
                </a:rPr>
                <a:t>Ahmed</a:t>
              </a:r>
            </a:p>
            <a:p>
              <a:pPr algn="ctr" marL="0" indent="0" lvl="0">
                <a:lnSpc>
                  <a:spcPts val="2464"/>
                </a:lnSpc>
                <a:spcBef>
                  <a:spcPct val="0"/>
                </a:spcBef>
              </a:pPr>
            </a:p>
            <a:p>
              <a:pPr marL="443424" indent="-221712" lvl="1">
                <a:lnSpc>
                  <a:spcPts val="2464"/>
                </a:lnSpc>
                <a:buFont typeface="Arial"/>
                <a:buChar char="•"/>
              </a:pPr>
              <a:r>
                <a:rPr lang="en-US" sz="2053" spc="102" strike="noStrike">
                  <a:solidFill>
                    <a:srgbClr val="FFFBFB"/>
                  </a:solidFill>
                  <a:latin typeface="DM Sans Italics"/>
                  <a:hlinkClick r:id="rId7" tooltip="https://studip.hs-schmalkalden.de/dispatch.php/profile?cid=52ca094c2785ecc0090c5fbf0d4ef1b9&amp;username=thiruval"/>
                </a:rPr>
                <a:t>User requirements </a:t>
              </a:r>
            </a:p>
            <a:p>
              <a:pPr marL="443424" indent="-221712" lvl="1">
                <a:lnSpc>
                  <a:spcPts val="2464"/>
                </a:lnSpc>
                <a:buFont typeface="Arial"/>
                <a:buChar char="•"/>
              </a:pPr>
              <a:r>
                <a:rPr lang="en-US" sz="2053" spc="102" strike="noStrike">
                  <a:solidFill>
                    <a:srgbClr val="FFFBFB"/>
                  </a:solidFill>
                  <a:latin typeface="DM Sans Italics"/>
                  <a:hlinkClick r:id="rId8" tooltip="https://studip.hs-schmalkalden.de/dispatch.php/profile?cid=52ca094c2785ecc0090c5fbf0d4ef1b9&amp;username=thiruval"/>
                </a:rPr>
                <a:t>Mechanical Assembly</a:t>
              </a:r>
            </a:p>
            <a:p>
              <a:pPr marL="443424" indent="-221712" lvl="1">
                <a:lnSpc>
                  <a:spcPts val="2464"/>
                </a:lnSpc>
                <a:buFont typeface="Arial"/>
                <a:buChar char="•"/>
              </a:pPr>
              <a:r>
                <a:rPr lang="en-US" sz="2053" spc="102" strike="noStrike">
                  <a:solidFill>
                    <a:srgbClr val="FFFBFB"/>
                  </a:solidFill>
                  <a:latin typeface="DM Sans Italics"/>
                  <a:hlinkClick r:id="rId9" tooltip="https://studip.hs-schmalkalden.de/dispatch.php/profile?cid=52ca094c2785ecc0090c5fbf0d4ef1b9&amp;username=thiruval"/>
                </a:rPr>
                <a:t>Project Presentation</a:t>
              </a:r>
            </a:p>
            <a:p>
              <a:pPr algn="ctr" marL="0" indent="0" lvl="0">
                <a:lnSpc>
                  <a:spcPts val="24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96318" y="5143500"/>
            <a:ext cx="1822164" cy="1815046"/>
            <a:chOff x="0" y="0"/>
            <a:chExt cx="6502400" cy="647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t="0" r="-3564" b="-3804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948241" y="6571487"/>
            <a:ext cx="3145217" cy="3434885"/>
            <a:chOff x="0" y="0"/>
            <a:chExt cx="862412" cy="9418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003C8B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62412" cy="979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869"/>
                </a:lnSpc>
              </a:pPr>
            </a:p>
            <a:p>
              <a:pPr>
                <a:lnSpc>
                  <a:spcPts val="2869"/>
                </a:lnSpc>
              </a:pPr>
            </a:p>
            <a:p>
              <a:pPr marL="442594" indent="-221297" lvl="1">
                <a:lnSpc>
                  <a:spcPts val="2869"/>
                </a:lnSpc>
                <a:buFont typeface="Arial"/>
                <a:buChar char="•"/>
              </a:pPr>
              <a:r>
                <a:rPr lang="en-US" sz="2049">
                  <a:solidFill>
                    <a:srgbClr val="FDFBFB"/>
                  </a:solidFill>
                  <a:latin typeface="DM Sans Italics"/>
                </a:rPr>
                <a:t>Technical</a:t>
              </a:r>
              <a:r>
                <a:rPr lang="en-US" sz="2049">
                  <a:solidFill>
                    <a:srgbClr val="FDFBFB"/>
                  </a:solidFill>
                  <a:latin typeface="DM Sans Italics"/>
                </a:rPr>
                <a:t> specifications</a:t>
              </a:r>
            </a:p>
            <a:p>
              <a:pPr marL="442594" indent="-221297" lvl="1">
                <a:lnSpc>
                  <a:spcPts val="2869"/>
                </a:lnSpc>
                <a:buFont typeface="Arial"/>
                <a:buChar char="•"/>
              </a:pPr>
              <a:r>
                <a:rPr lang="en-US" sz="2049">
                  <a:solidFill>
                    <a:srgbClr val="FDFBFB"/>
                  </a:solidFill>
                  <a:latin typeface="DM Sans Italics"/>
                </a:rPr>
                <a:t>Coding</a:t>
              </a:r>
            </a:p>
            <a:p>
              <a:pPr marL="442594" indent="-221297" lvl="1">
                <a:lnSpc>
                  <a:spcPts val="2869"/>
                </a:lnSpc>
                <a:buFont typeface="Arial"/>
                <a:buChar char="•"/>
              </a:pPr>
              <a:r>
                <a:rPr lang="en-US" sz="2049">
                  <a:solidFill>
                    <a:srgbClr val="FDFBFB"/>
                  </a:solidFill>
                  <a:latin typeface="DM Sans Italics"/>
                </a:rPr>
                <a:t>Electrical Wiring</a:t>
              </a: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4369801" y="5017048"/>
            <a:ext cx="1949111" cy="1941498"/>
            <a:chOff x="0" y="0"/>
            <a:chExt cx="6502400" cy="647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-79626" t="-67416" r="-100308" b="-207499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527890" y="6571487"/>
            <a:ext cx="3145217" cy="3476873"/>
            <a:chOff x="0" y="0"/>
            <a:chExt cx="862412" cy="95335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62412" cy="953351"/>
            </a:xfrm>
            <a:custGeom>
              <a:avLst/>
              <a:gdLst/>
              <a:ahLst/>
              <a:cxnLst/>
              <a:rect r="r" b="b" t="t" l="l"/>
              <a:pathLst>
                <a:path h="953351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53351"/>
                  </a:lnTo>
                  <a:lnTo>
                    <a:pt x="0" y="953351"/>
                  </a:lnTo>
                  <a:close/>
                </a:path>
              </a:pathLst>
            </a:custGeom>
            <a:solidFill>
              <a:srgbClr val="003C8B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62412" cy="1000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3360"/>
                </a:lnSpc>
              </a:pPr>
            </a:p>
            <a:p>
              <a:pPr>
                <a:lnSpc>
                  <a:spcPts val="2869"/>
                </a:lnSpc>
              </a:pPr>
            </a:p>
            <a:p>
              <a:pPr marL="442594" indent="-221297" lvl="1">
                <a:lnSpc>
                  <a:spcPts val="2869"/>
                </a:lnSpc>
                <a:buFont typeface="Arial"/>
                <a:buChar char="•"/>
              </a:pPr>
              <a:r>
                <a:rPr lang="en-US" sz="2049">
                  <a:solidFill>
                    <a:srgbClr val="FDFBFB"/>
                  </a:solidFill>
                  <a:latin typeface="DM Sans Italics"/>
                </a:rPr>
                <a:t>Verification Protocol &amp; Verification Report</a:t>
              </a:r>
            </a:p>
            <a:p>
              <a:pPr marL="442594" indent="-221297" lvl="1">
                <a:lnSpc>
                  <a:spcPts val="2869"/>
                </a:lnSpc>
                <a:buFont typeface="Arial"/>
                <a:buChar char="•"/>
              </a:pPr>
              <a:r>
                <a:rPr lang="en-US" sz="2049">
                  <a:solidFill>
                    <a:srgbClr val="FDFBFB"/>
                  </a:solidFill>
                  <a:latin typeface="DM Sans Italics"/>
                </a:rPr>
                <a:t>Validation Protocol </a:t>
              </a:r>
            </a:p>
            <a:p>
              <a:pPr>
                <a:lnSpc>
                  <a:spcPts val="2869"/>
                </a:lnSpc>
              </a:pPr>
              <a:r>
                <a:rPr lang="en-US" sz="2049">
                  <a:solidFill>
                    <a:srgbClr val="FDFBFB"/>
                  </a:solidFill>
                  <a:latin typeface="DM Sans Italics"/>
                </a:rPr>
                <a:t>      &amp; Validation Report</a:t>
              </a:r>
            </a:p>
            <a:p>
              <a:pPr marL="442594" indent="-221297" lvl="1">
                <a:lnSpc>
                  <a:spcPts val="2869"/>
                </a:lnSpc>
                <a:buFont typeface="Arial"/>
                <a:buChar char="•"/>
              </a:pPr>
              <a:r>
                <a:rPr lang="en-US" sz="2049">
                  <a:solidFill>
                    <a:srgbClr val="FDFBFB"/>
                  </a:solidFill>
                  <a:latin typeface="DM Sans Italics"/>
                </a:rPr>
                <a:t>Mechanical </a:t>
              </a:r>
            </a:p>
            <a:p>
              <a:pPr>
                <a:lnSpc>
                  <a:spcPts val="2869"/>
                </a:lnSpc>
              </a:pPr>
              <a:r>
                <a:rPr lang="en-US" sz="2049">
                  <a:solidFill>
                    <a:srgbClr val="FDFBFB"/>
                  </a:solidFill>
                  <a:latin typeface="DM Sans Italics"/>
                </a:rPr>
                <a:t>      </a:t>
              </a:r>
              <a:r>
                <a:rPr lang="en-US" sz="2049">
                  <a:solidFill>
                    <a:srgbClr val="FDFBFB"/>
                  </a:solidFill>
                  <a:latin typeface="DM Sans Italics"/>
                </a:rPr>
                <a:t>Assembly</a:t>
              </a:r>
            </a:p>
          </p:txBody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7895832" y="4940902"/>
            <a:ext cx="2026167" cy="2018252"/>
            <a:chOff x="0" y="0"/>
            <a:chExt cx="6502400" cy="6477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-30119" t="-19675" r="-20815" b="-107628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107539" y="6548971"/>
            <a:ext cx="3128599" cy="3434885"/>
            <a:chOff x="0" y="0"/>
            <a:chExt cx="857855" cy="9418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7855" cy="941838"/>
            </a:xfrm>
            <a:custGeom>
              <a:avLst/>
              <a:gdLst/>
              <a:ahLst/>
              <a:cxnLst/>
              <a:rect r="r" b="b" t="t" l="l"/>
              <a:pathLst>
                <a:path h="941838" w="857855">
                  <a:moveTo>
                    <a:pt x="0" y="0"/>
                  </a:moveTo>
                  <a:lnTo>
                    <a:pt x="857855" y="0"/>
                  </a:lnTo>
                  <a:lnTo>
                    <a:pt x="857855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003C8B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57855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  <a:p>
              <a:pPr marL="442594" indent="-221297" lvl="1">
                <a:lnSpc>
                  <a:spcPts val="2869"/>
                </a:lnSpc>
                <a:buFont typeface="Arial"/>
                <a:buChar char="•"/>
              </a:pPr>
              <a:r>
                <a:rPr lang="en-US" sz="2049">
                  <a:solidFill>
                    <a:srgbClr val="FDFBFB"/>
                  </a:solidFill>
                  <a:latin typeface="DM Sans Italics"/>
                </a:rPr>
                <a:t>Electrical Wiring</a:t>
              </a:r>
            </a:p>
            <a:p>
              <a:pPr marL="442594" indent="-221297" lvl="1">
                <a:lnSpc>
                  <a:spcPts val="2869"/>
                </a:lnSpc>
                <a:buFont typeface="Arial"/>
                <a:buChar char="•"/>
              </a:pPr>
              <a:r>
                <a:rPr lang="en-US" sz="2049">
                  <a:solidFill>
                    <a:srgbClr val="FDFBFB"/>
                  </a:solidFill>
                  <a:latin typeface="DM Sans Italics"/>
                </a:rPr>
                <a:t>Project Dossier</a:t>
              </a:r>
            </a:p>
            <a:p>
              <a:pPr algn="l" marL="442594" indent="-221297" lvl="1">
                <a:lnSpc>
                  <a:spcPts val="2869"/>
                </a:lnSpc>
                <a:buFont typeface="Arial"/>
                <a:buChar char="•"/>
              </a:pPr>
              <a:r>
                <a:rPr lang="en-US" sz="2049">
                  <a:solidFill>
                    <a:srgbClr val="FDFBFB"/>
                  </a:solidFill>
                  <a:latin typeface="DM Sans Italics"/>
                </a:rPr>
                <a:t>Coding</a:t>
              </a:r>
            </a:p>
          </p:txBody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1583789" y="5017048"/>
            <a:ext cx="1949111" cy="1941498"/>
            <a:chOff x="0" y="0"/>
            <a:chExt cx="6502400" cy="6477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3"/>
              <a:stretch>
                <a:fillRect l="223" t="-208" r="223" b="-208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697971" y="6560229"/>
            <a:ext cx="3145217" cy="3434885"/>
            <a:chOff x="0" y="0"/>
            <a:chExt cx="862412" cy="94183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003C8B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62412" cy="979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869"/>
                </a:lnSpc>
              </a:pPr>
            </a:p>
            <a:p>
              <a:pPr marL="442594" indent="-221297" lvl="1">
                <a:lnSpc>
                  <a:spcPts val="2869"/>
                </a:lnSpc>
                <a:buFont typeface="Arial"/>
                <a:buChar char="•"/>
              </a:pPr>
              <a:r>
                <a:rPr lang="en-US" sz="2049">
                  <a:solidFill>
                    <a:srgbClr val="FDFBFB"/>
                  </a:solidFill>
                  <a:latin typeface="DM Sans Italics"/>
                </a:rPr>
                <a:t>Design Specifications </a:t>
              </a:r>
            </a:p>
            <a:p>
              <a:pPr marL="442594" indent="-221297" lvl="1">
                <a:lnSpc>
                  <a:spcPts val="2869"/>
                </a:lnSpc>
                <a:buFont typeface="Arial"/>
                <a:buChar char="•"/>
              </a:pPr>
              <a:r>
                <a:rPr lang="en-US" sz="2049">
                  <a:solidFill>
                    <a:srgbClr val="FDFBFB"/>
                  </a:solidFill>
                  <a:latin typeface="DM Sans Italics"/>
                </a:rPr>
                <a:t>CAD Design</a:t>
              </a:r>
            </a:p>
            <a:p>
              <a:pPr marL="442594" indent="-221297" lvl="1">
                <a:lnSpc>
                  <a:spcPts val="2869"/>
                </a:lnSpc>
                <a:buFont typeface="Arial"/>
                <a:buChar char="•"/>
              </a:pPr>
              <a:r>
                <a:rPr lang="en-US" sz="2049">
                  <a:solidFill>
                    <a:srgbClr val="FDFBFB"/>
                  </a:solidFill>
                  <a:latin typeface="DM Sans Italics"/>
                </a:rPr>
                <a:t>Project Dossier</a:t>
              </a:r>
            </a:p>
          </p:txBody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5271931" y="5143500"/>
            <a:ext cx="1822164" cy="1815046"/>
            <a:chOff x="0" y="0"/>
            <a:chExt cx="6502400" cy="6477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4"/>
              <a:stretch>
                <a:fillRect l="223" t="-2853" r="223" b="-47145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2180866" y="3386282"/>
            <a:ext cx="5315879" cy="945490"/>
            <a:chOff x="0" y="0"/>
            <a:chExt cx="2217251" cy="39436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217251" cy="394363"/>
            </a:xfrm>
            <a:custGeom>
              <a:avLst/>
              <a:gdLst/>
              <a:ahLst/>
              <a:cxnLst/>
              <a:rect r="r" b="b" t="t" l="l"/>
              <a:pathLst>
                <a:path h="394363" w="2217251">
                  <a:moveTo>
                    <a:pt x="0" y="0"/>
                  </a:moveTo>
                  <a:lnTo>
                    <a:pt x="2217251" y="0"/>
                  </a:lnTo>
                  <a:lnTo>
                    <a:pt x="2217251" y="394363"/>
                  </a:lnTo>
                  <a:lnTo>
                    <a:pt x="0" y="394363"/>
                  </a:lnTo>
                  <a:close/>
                </a:path>
              </a:pathLst>
            </a:custGeom>
            <a:solidFill>
              <a:srgbClr val="003C8B"/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2217251" cy="441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DFBFB"/>
                  </a:solidFill>
                  <a:latin typeface="DM Sans Italics"/>
                </a:rPr>
                <a:t>Prof. Dr.-Ing. Silvio Bachmann</a:t>
              </a:r>
            </a:p>
          </p:txBody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10355022" y="2701006"/>
            <a:ext cx="2325125" cy="2316043"/>
            <a:chOff x="0" y="0"/>
            <a:chExt cx="6502400" cy="64770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5"/>
              <a:stretch>
                <a:fillRect l="223" t="0" r="-6503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-2327895" y="183098"/>
            <a:ext cx="13617940" cy="1141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90"/>
              </a:lnSpc>
              <a:spcBef>
                <a:spcPct val="0"/>
              </a:spcBef>
            </a:pPr>
            <a:r>
              <a:rPr lang="en-US" sz="6732" spc="659">
                <a:solidFill>
                  <a:srgbClr val="003C8B"/>
                </a:solidFill>
                <a:latin typeface="Art Nuvo Letterpress"/>
              </a:rPr>
              <a:t>ORGANIZATION CHART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2180866" y="946414"/>
            <a:ext cx="5315879" cy="945490"/>
            <a:chOff x="0" y="0"/>
            <a:chExt cx="2217251" cy="39436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217251" cy="394363"/>
            </a:xfrm>
            <a:custGeom>
              <a:avLst/>
              <a:gdLst/>
              <a:ahLst/>
              <a:cxnLst/>
              <a:rect r="r" b="b" t="t" l="l"/>
              <a:pathLst>
                <a:path h="394363" w="2217251">
                  <a:moveTo>
                    <a:pt x="0" y="0"/>
                  </a:moveTo>
                  <a:lnTo>
                    <a:pt x="2217251" y="0"/>
                  </a:lnTo>
                  <a:lnTo>
                    <a:pt x="2217251" y="394363"/>
                  </a:lnTo>
                  <a:lnTo>
                    <a:pt x="0" y="394363"/>
                  </a:lnTo>
                  <a:close/>
                </a:path>
              </a:pathLst>
            </a:custGeom>
            <a:solidFill>
              <a:srgbClr val="003C8B"/>
            </a:solidFill>
            <a:ln cap="sq">
              <a:noFill/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2217251" cy="441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DFBFB"/>
                  </a:solidFill>
                  <a:latin typeface="DM Sans Italics"/>
                </a:rPr>
                <a:t>Prof. Dr.-Ing. Stefan Roth</a:t>
              </a:r>
            </a:p>
          </p:txBody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10355022" y="261138"/>
            <a:ext cx="2325125" cy="2316043"/>
            <a:chOff x="0" y="0"/>
            <a:chExt cx="6502400" cy="64770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6"/>
              <a:stretch>
                <a:fillRect l="223" t="0" r="223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47" id="47"/>
          <p:cNvSpPr/>
          <p:nvPr/>
        </p:nvSpPr>
        <p:spPr>
          <a:xfrm flipH="false" flipV="false" rot="0">
            <a:off x="15271931" y="135492"/>
            <a:ext cx="2657130" cy="551990"/>
          </a:xfrm>
          <a:custGeom>
            <a:avLst/>
            <a:gdLst/>
            <a:ahLst/>
            <a:cxnLst/>
            <a:rect r="r" b="b" t="t" l="l"/>
            <a:pathLst>
              <a:path h="551990" w="2657130">
                <a:moveTo>
                  <a:pt x="0" y="0"/>
                </a:moveTo>
                <a:lnTo>
                  <a:pt x="2657130" y="0"/>
                </a:lnTo>
                <a:lnTo>
                  <a:pt x="2657130" y="551990"/>
                </a:lnTo>
                <a:lnTo>
                  <a:pt x="0" y="55199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4298149" y="7031042"/>
            <a:ext cx="230209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4"/>
              </a:lnSpc>
            </a:pPr>
            <a:r>
              <a:rPr lang="en-US" sz="2353" spc="117" u="sng">
                <a:solidFill>
                  <a:srgbClr val="FFFBFB"/>
                </a:solidFill>
                <a:latin typeface="DM Sans"/>
                <a:hlinkClick r:id="rId18" tooltip="https://studip.hs-schmalkalden.de/dispatch.php/profile?cid=52ca094c2785ecc0090c5fbf0d4ef1b9&amp;username=thiruval"/>
              </a:rPr>
              <a:t>Keerthibaalan</a:t>
            </a:r>
            <a:r>
              <a:rPr lang="en-US" sz="2353" spc="117">
                <a:solidFill>
                  <a:srgbClr val="FFFBFB"/>
                </a:solidFill>
                <a:latin typeface="DM Sans"/>
              </a:rPr>
              <a:t> </a:t>
            </a:r>
          </a:p>
          <a:p>
            <a:pPr algn="ctr">
              <a:lnSpc>
                <a:spcPts val="2824"/>
              </a:lnSpc>
            </a:pPr>
            <a:r>
              <a:rPr lang="en-US" sz="2353" spc="117" u="sng">
                <a:solidFill>
                  <a:srgbClr val="FFFBFB"/>
                </a:solidFill>
                <a:latin typeface="DM Sans"/>
                <a:hlinkClick r:id="rId19" tooltip="https://studip.hs-schmalkalden.de/dispatch.php/profile?cid=52ca094c2785ecc0090c5fbf0d4ef1b9&amp;username=thiruval"/>
              </a:rPr>
              <a:t>Thiruvalluvan</a:t>
            </a:r>
            <a:r>
              <a:rPr lang="en-US" sz="2353" spc="117">
                <a:solidFill>
                  <a:srgbClr val="FFFBFB"/>
                </a:solidFill>
                <a:ea typeface="DM Sans"/>
              </a:rPr>
              <a:t>﻿ </a:t>
            </a:r>
          </a:p>
          <a:p>
            <a:pPr algn="ctr">
              <a:lnSpc>
                <a:spcPts val="2824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1135614" y="7082371"/>
            <a:ext cx="284546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4"/>
              </a:lnSpc>
              <a:spcBef>
                <a:spcPct val="0"/>
              </a:spcBef>
            </a:pPr>
            <a:r>
              <a:rPr lang="en-US" sz="2353" spc="117" strike="noStrike" u="sng">
                <a:solidFill>
                  <a:srgbClr val="FFFBFB"/>
                </a:solidFill>
                <a:latin typeface="DM Sans"/>
                <a:hlinkClick r:id="rId20" tooltip="https://studip.hs-schmalkalden.de/dispatch.php/profile?cid=52ca094c2785ecc0090c5fbf0d4ef1b9&amp;username=thiruval"/>
              </a:rPr>
              <a:t> Rathan</a:t>
            </a:r>
          </a:p>
          <a:p>
            <a:pPr algn="ctr" marL="0" indent="0" lvl="0">
              <a:lnSpc>
                <a:spcPts val="2824"/>
              </a:lnSpc>
              <a:spcBef>
                <a:spcPct val="0"/>
              </a:spcBef>
            </a:pPr>
            <a:r>
              <a:rPr lang="en-US" sz="2353" spc="117" strike="noStrike" u="sng">
                <a:solidFill>
                  <a:srgbClr val="FFFBFB"/>
                </a:solidFill>
                <a:latin typeface="DM Sans"/>
                <a:ea typeface="DM Sans"/>
                <a:hlinkClick r:id="rId21" tooltip="https://studip.hs-schmalkalden.de/dispatch.php/profile?cid=52ca094c2785ecc0090c5fbf0d4ef1b9&amp;username=thiruval"/>
              </a:rPr>
              <a:t> Prade﻿ep Kumar</a:t>
            </a:r>
          </a:p>
          <a:p>
            <a:pPr algn="ctr" marL="0" indent="0" lvl="0">
              <a:lnSpc>
                <a:spcPts val="2824"/>
              </a:lnSpc>
              <a:spcBef>
                <a:spcPct val="0"/>
              </a:spcBef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15119531" y="7031042"/>
            <a:ext cx="230209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4"/>
              </a:lnSpc>
              <a:spcBef>
                <a:spcPct val="0"/>
              </a:spcBef>
            </a:pPr>
            <a:r>
              <a:rPr lang="en-US" sz="2353" spc="117" strike="noStrike" u="sng">
                <a:solidFill>
                  <a:srgbClr val="FFFBFB"/>
                </a:solidFill>
                <a:latin typeface="DM Sans"/>
                <a:hlinkClick r:id="rId22" tooltip="https://studip.hs-schmalkalden.de/dispatch.php/profile?cid=52ca094c2785ecc0090c5fbf0d4ef1b9&amp;username=thiruval"/>
              </a:rPr>
              <a:t>Ram Charan </a:t>
            </a:r>
          </a:p>
          <a:p>
            <a:pPr algn="ctr" marL="0" indent="0" lvl="0">
              <a:lnSpc>
                <a:spcPts val="2824"/>
              </a:lnSpc>
              <a:spcBef>
                <a:spcPct val="0"/>
              </a:spcBef>
            </a:pPr>
            <a:r>
              <a:rPr lang="en-US" sz="2353" spc="117" strike="noStrike" u="sng">
                <a:solidFill>
                  <a:srgbClr val="FFFBFB"/>
                </a:solidFill>
                <a:latin typeface="DM Sans"/>
                <a:hlinkClick r:id="rId23" tooltip="https://studip.hs-schmalkalden.de/dispatch.php/profile?cid=52ca094c2785ecc0090c5fbf0d4ef1b9&amp;username=thiruval"/>
              </a:rPr>
              <a:t>Vuyyala</a:t>
            </a:r>
          </a:p>
          <a:p>
            <a:pPr algn="ctr" marL="0" indent="0" lvl="0">
              <a:lnSpc>
                <a:spcPts val="2824"/>
              </a:lnSpc>
              <a:spcBef>
                <a:spcPct val="0"/>
              </a:spcBef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7895832" y="7031042"/>
            <a:ext cx="2302097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24"/>
              </a:lnSpc>
              <a:spcBef>
                <a:spcPct val="0"/>
              </a:spcBef>
            </a:pPr>
            <a:r>
              <a:rPr lang="en-US" sz="2353" spc="117" strike="noStrike" u="sng">
                <a:solidFill>
                  <a:srgbClr val="FFFBFB"/>
                </a:solidFill>
                <a:latin typeface="DM Sans"/>
                <a:ea typeface="DM Sans"/>
                <a:hlinkClick r:id="rId24" tooltip="https://studip.hs-schmalkalden.de/dispatch.php/profile?cid=52ca094c2785ecc0090c5fbf0d4ef1b9&amp;username=thiruval"/>
              </a:rPr>
              <a:t>Mohamad S﻿ahil </a:t>
            </a:r>
          </a:p>
          <a:p>
            <a:pPr algn="ctr" marL="0" indent="0" lvl="0">
              <a:lnSpc>
                <a:spcPts val="2824"/>
              </a:lnSpc>
              <a:spcBef>
                <a:spcPct val="0"/>
              </a:spcBef>
            </a:pPr>
            <a:r>
              <a:rPr lang="en-US" sz="2353" spc="117" strike="noStrike" u="sng">
                <a:solidFill>
                  <a:srgbClr val="FFFBFB"/>
                </a:solidFill>
                <a:latin typeface="DM Sans"/>
                <a:hlinkClick r:id="rId25" tooltip="https://studip.hs-schmalkalden.de/dispatch.php/profile?cid=52ca094c2785ecc0090c5fbf0d4ef1b9&amp;username=thiruval"/>
              </a:rPr>
              <a:t>Nazeer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88252" y="-2051533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4" y="0"/>
                </a:lnTo>
                <a:lnTo>
                  <a:pt x="6626484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877566">
            <a:off x="-2970825" y="7373140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12195" y="-1930903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41842" y="8026300"/>
            <a:ext cx="1172163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Libre Baskerville"/>
              </a:rPr>
              <a:t>Nikolaus Haus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3755510">
            <a:off x="14953467" y="6632534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54186" y="3500802"/>
            <a:ext cx="4696948" cy="4696948"/>
          </a:xfrm>
          <a:custGeom>
            <a:avLst/>
            <a:gdLst/>
            <a:ahLst/>
            <a:cxnLst/>
            <a:rect r="r" b="b" t="t" l="l"/>
            <a:pathLst>
              <a:path h="4696948" w="4696948">
                <a:moveTo>
                  <a:pt x="0" y="0"/>
                </a:moveTo>
                <a:lnTo>
                  <a:pt x="4696948" y="0"/>
                </a:lnTo>
                <a:lnTo>
                  <a:pt x="4696948" y="4696948"/>
                </a:lnTo>
                <a:lnTo>
                  <a:pt x="0" y="46969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91548" y="502484"/>
            <a:ext cx="8496705" cy="109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9"/>
              </a:lnSpc>
            </a:pPr>
            <a:r>
              <a:rPr lang="en-US" sz="8299">
                <a:solidFill>
                  <a:srgbClr val="033E8D"/>
                </a:solidFill>
                <a:latin typeface="Gagalin"/>
              </a:rPr>
              <a:t>project Goals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0213" y="2978050"/>
            <a:ext cx="13664513" cy="499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3000">
                <a:solidFill>
                  <a:srgbClr val="033E8D"/>
                </a:solidFill>
                <a:latin typeface="Garamond"/>
              </a:rPr>
              <a:t>The primary objective of the project is to create a pen plotter by integrating </a:t>
            </a:r>
            <a:r>
              <a:rPr lang="en-US" sz="3000">
                <a:solidFill>
                  <a:srgbClr val="033E8D"/>
                </a:solidFill>
                <a:latin typeface="Garamond"/>
              </a:rPr>
              <a:t>all the available components. These components will be responsible for controlling the movement of the pen and ensuring accurate plotting on paper.</a:t>
            </a:r>
          </a:p>
          <a:p>
            <a:pPr>
              <a:lnSpc>
                <a:spcPts val="3000"/>
              </a:lnSpc>
            </a:pPr>
          </a:p>
          <a:p>
            <a:pPr>
              <a:lnSpc>
                <a:spcPts val="3000"/>
              </a:lnSpc>
            </a:pPr>
            <a:r>
              <a:rPr lang="en-US" sz="3000">
                <a:solidFill>
                  <a:srgbClr val="033E8D"/>
                </a:solidFill>
                <a:latin typeface="Garamond"/>
              </a:rPr>
              <a:t>The project team will design and fabricate the necessary parts, program the control system, and assemble the pen plotter. The following tasks will be performed:</a:t>
            </a:r>
          </a:p>
          <a:p>
            <a:pPr>
              <a:lnSpc>
                <a:spcPts val="3000"/>
              </a:lnSpc>
            </a:pPr>
          </a:p>
          <a:p>
            <a:pPr>
              <a:lnSpc>
                <a:spcPts val="3000"/>
              </a:lnSpc>
            </a:pPr>
            <a:r>
              <a:rPr lang="en-US" sz="3000">
                <a:solidFill>
                  <a:srgbClr val="033E8D"/>
                </a:solidFill>
                <a:latin typeface="Garamond"/>
                <a:ea typeface="Garamond"/>
              </a:rPr>
              <a:t>▪ Designing and building a functional pen plotter using specific components.</a:t>
            </a:r>
          </a:p>
          <a:p>
            <a:pPr>
              <a:lnSpc>
                <a:spcPts val="3000"/>
              </a:lnSpc>
            </a:pPr>
            <a:r>
              <a:rPr lang="en-US" sz="3000">
                <a:solidFill>
                  <a:srgbClr val="033E8D"/>
                </a:solidFill>
                <a:latin typeface="Garamond"/>
                <a:ea typeface="Garamond"/>
              </a:rPr>
              <a:t>▪ Ensuring precise and accurate plotting on paper.</a:t>
            </a:r>
          </a:p>
          <a:p>
            <a:pPr>
              <a:lnSpc>
                <a:spcPts val="3000"/>
              </a:lnSpc>
            </a:pPr>
            <a:r>
              <a:rPr lang="en-US" sz="3000">
                <a:solidFill>
                  <a:srgbClr val="033E8D"/>
                </a:solidFill>
                <a:latin typeface="Garamond"/>
                <a:ea typeface="Garamond"/>
              </a:rPr>
              <a:t>▪ Developing a user interface to control the movement of the pen.</a:t>
            </a:r>
          </a:p>
          <a:p>
            <a:pPr>
              <a:lnSpc>
                <a:spcPts val="3000"/>
              </a:lnSpc>
            </a:pPr>
            <a:r>
              <a:rPr lang="en-US" sz="3000">
                <a:solidFill>
                  <a:srgbClr val="033E8D"/>
                </a:solidFill>
                <a:latin typeface="Garamond"/>
                <a:ea typeface="Garamond"/>
              </a:rPr>
              <a:t>▪ Testing and calibrating the pen plotter for optimal performance.</a:t>
            </a:r>
          </a:p>
          <a:p>
            <a:pPr>
              <a:lnSpc>
                <a:spcPts val="3000"/>
              </a:lnSpc>
            </a:pPr>
            <a:r>
              <a:rPr lang="en-US" sz="3000">
                <a:solidFill>
                  <a:srgbClr val="033E8D"/>
                </a:solidFill>
                <a:latin typeface="Garamond"/>
                <a:ea typeface="Garamond"/>
              </a:rPr>
              <a:t>▪ Demonstrating the functionality and output of the pen plotter through</a:t>
            </a:r>
          </a:p>
          <a:p>
            <a:pPr>
              <a:lnSpc>
                <a:spcPts val="3000"/>
              </a:lnSpc>
            </a:pPr>
            <a:r>
              <a:rPr lang="en-US" sz="3000">
                <a:solidFill>
                  <a:srgbClr val="033E8D"/>
                </a:solidFill>
                <a:latin typeface="Garamond"/>
              </a:rPr>
              <a:t>     </a:t>
            </a:r>
            <a:r>
              <a:rPr lang="en-US" sz="3000">
                <a:solidFill>
                  <a:srgbClr val="033E8D"/>
                </a:solidFill>
                <a:latin typeface="Garamond"/>
              </a:rPr>
              <a:t>plotted designs of Nikolaus Haus.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336202" y="296127"/>
            <a:ext cx="2657130" cy="551990"/>
          </a:xfrm>
          <a:custGeom>
            <a:avLst/>
            <a:gdLst/>
            <a:ahLst/>
            <a:cxnLst/>
            <a:rect r="r" b="b" t="t" l="l"/>
            <a:pathLst>
              <a:path h="551990" w="2657130">
                <a:moveTo>
                  <a:pt x="0" y="0"/>
                </a:moveTo>
                <a:lnTo>
                  <a:pt x="2657130" y="0"/>
                </a:lnTo>
                <a:lnTo>
                  <a:pt x="2657130" y="551991"/>
                </a:lnTo>
                <a:lnTo>
                  <a:pt x="0" y="5519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9206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589541" y="5472067"/>
            <a:ext cx="15108918" cy="0"/>
          </a:xfrm>
          <a:prstGeom prst="line">
            <a:avLst/>
          </a:prstGeom>
          <a:ln cap="flat" w="38100">
            <a:solidFill>
              <a:srgbClr val="003C8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542437" y="5240576"/>
            <a:ext cx="501082" cy="5010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8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89541" y="6638160"/>
            <a:ext cx="3699007" cy="25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622" spc="159">
                <a:solidFill>
                  <a:srgbClr val="033E8D"/>
                </a:solidFill>
                <a:latin typeface="DM Sans"/>
              </a:rPr>
              <a:t>(1st Sep 2023 – 10th OCt 2023)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79206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59451" y="5951072"/>
            <a:ext cx="3467055" cy="63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5"/>
              </a:lnSpc>
            </a:pPr>
            <a:r>
              <a:rPr lang="en-US" sz="1851" spc="181">
                <a:solidFill>
                  <a:srgbClr val="033E8D"/>
                </a:solidFill>
                <a:latin typeface="DM Sans Bold"/>
              </a:rPr>
              <a:t>CAD DESIGN &amp; FABRICATION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267505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030737" y="5240576"/>
            <a:ext cx="501082" cy="50108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8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267505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758062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521294" y="5240576"/>
            <a:ext cx="501082" cy="5010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8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758062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3248619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4011851" y="5240576"/>
            <a:ext cx="501082" cy="50108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C8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248619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889722" y="5951072"/>
            <a:ext cx="2709833" cy="62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555"/>
              </a:lnSpc>
              <a:spcBef>
                <a:spcPct val="0"/>
              </a:spcBef>
            </a:pPr>
            <a:r>
              <a:rPr lang="en-US" sz="1851" spc="181" strike="noStrike" u="none">
                <a:solidFill>
                  <a:srgbClr val="033E8D"/>
                </a:solidFill>
                <a:latin typeface="DM Sans Bold"/>
              </a:rPr>
              <a:t>CODING AND USER INTERFACE LINKING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80279" y="5951072"/>
            <a:ext cx="2709833" cy="62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555"/>
              </a:lnSpc>
              <a:spcBef>
                <a:spcPct val="0"/>
              </a:spcBef>
            </a:pPr>
            <a:r>
              <a:rPr lang="en-US" sz="1851" spc="181" strike="noStrike" u="none">
                <a:solidFill>
                  <a:srgbClr val="033E8D"/>
                </a:solidFill>
                <a:latin typeface="DM Sans Bold"/>
              </a:rPr>
              <a:t>TESTING &amp; CALIBRATION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231348" y="5791471"/>
            <a:ext cx="2709833" cy="94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555"/>
              </a:lnSpc>
              <a:spcBef>
                <a:spcPct val="0"/>
              </a:spcBef>
            </a:pPr>
            <a:r>
              <a:rPr lang="en-US" sz="1851" spc="181" strike="noStrike" u="none">
                <a:solidFill>
                  <a:srgbClr val="033E8D"/>
                </a:solidFill>
                <a:latin typeface="DM Sans Bold"/>
              </a:rPr>
              <a:t>DOCUMENTATION,</a:t>
            </a:r>
          </a:p>
          <a:p>
            <a:pPr algn="ctr" marL="0" indent="0" lvl="1">
              <a:lnSpc>
                <a:spcPts val="2555"/>
              </a:lnSpc>
              <a:spcBef>
                <a:spcPct val="0"/>
              </a:spcBef>
            </a:pPr>
            <a:r>
              <a:rPr lang="en-US" sz="1851" spc="181" strike="noStrike" u="none">
                <a:solidFill>
                  <a:srgbClr val="033E8D"/>
                </a:solidFill>
                <a:latin typeface="DM Sans Bold"/>
              </a:rPr>
              <a:t>VERIFICATION &amp; VALIDATION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5444993" y="6635874"/>
            <a:ext cx="3699007" cy="26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1"/>
              </a:lnSpc>
            </a:pPr>
            <a:r>
              <a:rPr lang="en-US" sz="1522" spc="149">
                <a:solidFill>
                  <a:srgbClr val="033E8D"/>
                </a:solidFill>
                <a:latin typeface="DM Sans"/>
              </a:rPr>
              <a:t>(25th Sep 2023 – 20th OCt 2023)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46591" y="6638160"/>
            <a:ext cx="3699007" cy="25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622" spc="159">
                <a:solidFill>
                  <a:srgbClr val="033E8D"/>
                </a:solidFill>
                <a:latin typeface="DM Sans"/>
              </a:rPr>
              <a:t>(1st Nov 2023 – 22nd Nov 2023)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097998" y="6757726"/>
            <a:ext cx="3699007" cy="25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622" spc="159">
                <a:solidFill>
                  <a:srgbClr val="033E8D"/>
                </a:solidFill>
                <a:latin typeface="DM Sans"/>
              </a:rPr>
              <a:t>(1st Oct 2023 – 3rd Dec 2023)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244008" y="-103095"/>
            <a:ext cx="8005167" cy="141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033E8D"/>
                </a:solidFill>
                <a:latin typeface="Gagalin"/>
              </a:rPr>
              <a:t>project Timeline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5336202" y="296127"/>
            <a:ext cx="2657130" cy="551990"/>
          </a:xfrm>
          <a:custGeom>
            <a:avLst/>
            <a:gdLst/>
            <a:ahLst/>
            <a:cxnLst/>
            <a:rect r="r" b="b" t="t" l="l"/>
            <a:pathLst>
              <a:path h="551990" w="2657130">
                <a:moveTo>
                  <a:pt x="0" y="0"/>
                </a:moveTo>
                <a:lnTo>
                  <a:pt x="2657130" y="0"/>
                </a:lnTo>
                <a:lnTo>
                  <a:pt x="2657130" y="551991"/>
                </a:lnTo>
                <a:lnTo>
                  <a:pt x="0" y="5519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952365" y="584072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700" y="5489801"/>
            <a:ext cx="15669759" cy="1317"/>
          </a:xfrm>
          <a:prstGeom prst="line">
            <a:avLst/>
          </a:prstGeom>
          <a:ln cap="flat" w="38100">
            <a:solidFill>
              <a:srgbClr val="003C8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314833" y="2957205"/>
            <a:ext cx="1489236" cy="2674820"/>
            <a:chOff x="0" y="0"/>
            <a:chExt cx="1985648" cy="35664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85648" cy="3016869"/>
            </a:xfrm>
            <a:custGeom>
              <a:avLst/>
              <a:gdLst/>
              <a:ahLst/>
              <a:cxnLst/>
              <a:rect r="r" b="b" t="t" l="l"/>
              <a:pathLst>
                <a:path h="3016869" w="1985648">
                  <a:moveTo>
                    <a:pt x="0" y="0"/>
                  </a:moveTo>
                  <a:lnTo>
                    <a:pt x="1985648" y="0"/>
                  </a:lnTo>
                  <a:lnTo>
                    <a:pt x="1985648" y="3016869"/>
                  </a:lnTo>
                  <a:lnTo>
                    <a:pt x="0" y="3016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731858" y="3044494"/>
              <a:ext cx="521933" cy="521933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3C8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sp>
        <p:nvSpPr>
          <p:cNvPr name="TextBox 10" id="10"/>
          <p:cNvSpPr txBox="true"/>
          <p:nvPr/>
        </p:nvSpPr>
        <p:spPr>
          <a:xfrm rot="0">
            <a:off x="1045678" y="5703558"/>
            <a:ext cx="2027545" cy="36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969"/>
              </a:lnSpc>
              <a:spcBef>
                <a:spcPct val="0"/>
              </a:spcBef>
            </a:pPr>
            <a:r>
              <a:rPr lang="en-US" sz="2151" spc="210" strike="noStrike" u="none">
                <a:solidFill>
                  <a:srgbClr val="033E8D"/>
                </a:solidFill>
                <a:latin typeface="DM Sans Bold"/>
              </a:rPr>
              <a:t>3D DESIGN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5678" y="3365662"/>
            <a:ext cx="2027545" cy="981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7"/>
              </a:lnSpc>
            </a:pPr>
            <a:r>
              <a:rPr lang="en-US" sz="5824" spc="570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2701" y="7883987"/>
            <a:ext cx="16855156" cy="1023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2974" indent="-231487" lvl="1">
              <a:lnSpc>
                <a:spcPts val="2959"/>
              </a:lnSpc>
              <a:buFont typeface="Arial"/>
              <a:buChar char="•"/>
            </a:pPr>
            <a:r>
              <a:rPr lang="en-US" sz="2144" spc="210">
                <a:solidFill>
                  <a:srgbClr val="033E8D"/>
                </a:solidFill>
                <a:latin typeface="DM Sans"/>
              </a:rPr>
              <a:t>Make a two-axis motion system (X-Y Pen Plotter system).</a:t>
            </a:r>
          </a:p>
          <a:p>
            <a:pPr marL="462025" indent="-231013" lvl="1">
              <a:lnSpc>
                <a:spcPts val="2953"/>
              </a:lnSpc>
              <a:buFont typeface="Arial"/>
              <a:buChar char="•"/>
            </a:pPr>
            <a:r>
              <a:rPr lang="en-US" sz="2139" spc="209">
                <a:solidFill>
                  <a:srgbClr val="033E8D"/>
                </a:solidFill>
                <a:latin typeface="DM Sans"/>
              </a:rPr>
              <a:t>Project work in the development of a Mechatronics system with mechanical, electronics, and control units.</a:t>
            </a:r>
          </a:p>
          <a:p>
            <a:pPr algn="ctr">
              <a:lnSpc>
                <a:spcPts val="226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-10799999">
            <a:off x="-3734582" y="-6964608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917197" y="-103095"/>
            <a:ext cx="6926163" cy="1417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033E8D"/>
                </a:solidFill>
                <a:latin typeface="Gagalin"/>
              </a:rPr>
              <a:t>Project Tasks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844902" y="2913881"/>
            <a:ext cx="1489236" cy="2674820"/>
            <a:chOff x="0" y="0"/>
            <a:chExt cx="1985648" cy="356642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85648" cy="3016869"/>
            </a:xfrm>
            <a:custGeom>
              <a:avLst/>
              <a:gdLst/>
              <a:ahLst/>
              <a:cxnLst/>
              <a:rect r="r" b="b" t="t" l="l"/>
              <a:pathLst>
                <a:path h="3016869" w="1985648">
                  <a:moveTo>
                    <a:pt x="0" y="0"/>
                  </a:moveTo>
                  <a:lnTo>
                    <a:pt x="1985648" y="0"/>
                  </a:lnTo>
                  <a:lnTo>
                    <a:pt x="1985648" y="3016869"/>
                  </a:lnTo>
                  <a:lnTo>
                    <a:pt x="0" y="3016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731858" y="3044494"/>
              <a:ext cx="521933" cy="521933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3C8B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6781938" y="2957205"/>
            <a:ext cx="1489236" cy="2674820"/>
            <a:chOff x="0" y="0"/>
            <a:chExt cx="1985648" cy="356642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85648" cy="3016869"/>
            </a:xfrm>
            <a:custGeom>
              <a:avLst/>
              <a:gdLst/>
              <a:ahLst/>
              <a:cxnLst/>
              <a:rect r="r" b="b" t="t" l="l"/>
              <a:pathLst>
                <a:path h="3016869" w="1985648">
                  <a:moveTo>
                    <a:pt x="0" y="0"/>
                  </a:moveTo>
                  <a:lnTo>
                    <a:pt x="1985648" y="0"/>
                  </a:lnTo>
                  <a:lnTo>
                    <a:pt x="1985648" y="3016869"/>
                  </a:lnTo>
                  <a:lnTo>
                    <a:pt x="0" y="3016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731858" y="3044494"/>
              <a:ext cx="521933" cy="521933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3C8B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9719189" y="2913881"/>
            <a:ext cx="1489236" cy="2674820"/>
            <a:chOff x="0" y="0"/>
            <a:chExt cx="1985648" cy="356642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85648" cy="3016869"/>
            </a:xfrm>
            <a:custGeom>
              <a:avLst/>
              <a:gdLst/>
              <a:ahLst/>
              <a:cxnLst/>
              <a:rect r="r" b="b" t="t" l="l"/>
              <a:pathLst>
                <a:path h="3016869" w="1985648">
                  <a:moveTo>
                    <a:pt x="0" y="0"/>
                  </a:moveTo>
                  <a:lnTo>
                    <a:pt x="1985648" y="0"/>
                  </a:lnTo>
                  <a:lnTo>
                    <a:pt x="1985648" y="3016869"/>
                  </a:lnTo>
                  <a:lnTo>
                    <a:pt x="0" y="3016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7" id="27"/>
            <p:cNvGrpSpPr/>
            <p:nvPr/>
          </p:nvGrpSpPr>
          <p:grpSpPr>
            <a:xfrm rot="0">
              <a:off x="731858" y="3044494"/>
              <a:ext cx="521933" cy="521933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3C8B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grpSp>
        <p:nvGrpSpPr>
          <p:cNvPr name="Group 30" id="30"/>
          <p:cNvGrpSpPr/>
          <p:nvPr/>
        </p:nvGrpSpPr>
        <p:grpSpPr>
          <a:xfrm rot="0">
            <a:off x="12418100" y="2957205"/>
            <a:ext cx="1489236" cy="2674820"/>
            <a:chOff x="0" y="0"/>
            <a:chExt cx="1985648" cy="356642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85648" cy="3016869"/>
            </a:xfrm>
            <a:custGeom>
              <a:avLst/>
              <a:gdLst/>
              <a:ahLst/>
              <a:cxnLst/>
              <a:rect r="r" b="b" t="t" l="l"/>
              <a:pathLst>
                <a:path h="3016869" w="1985648">
                  <a:moveTo>
                    <a:pt x="0" y="0"/>
                  </a:moveTo>
                  <a:lnTo>
                    <a:pt x="1985648" y="0"/>
                  </a:lnTo>
                  <a:lnTo>
                    <a:pt x="1985648" y="3016869"/>
                  </a:lnTo>
                  <a:lnTo>
                    <a:pt x="0" y="3016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2" id="32"/>
            <p:cNvGrpSpPr/>
            <p:nvPr/>
          </p:nvGrpSpPr>
          <p:grpSpPr>
            <a:xfrm rot="0">
              <a:off x="731858" y="3044494"/>
              <a:ext cx="521933" cy="521933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3C8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grpSp>
        <p:nvGrpSpPr>
          <p:cNvPr name="Group 35" id="35"/>
          <p:cNvGrpSpPr/>
          <p:nvPr/>
        </p:nvGrpSpPr>
        <p:grpSpPr>
          <a:xfrm rot="0">
            <a:off x="15120037" y="2957205"/>
            <a:ext cx="1489236" cy="2674820"/>
            <a:chOff x="0" y="0"/>
            <a:chExt cx="1985648" cy="356642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85648" cy="3016869"/>
            </a:xfrm>
            <a:custGeom>
              <a:avLst/>
              <a:gdLst/>
              <a:ahLst/>
              <a:cxnLst/>
              <a:rect r="r" b="b" t="t" l="l"/>
              <a:pathLst>
                <a:path h="3016869" w="1985648">
                  <a:moveTo>
                    <a:pt x="0" y="0"/>
                  </a:moveTo>
                  <a:lnTo>
                    <a:pt x="1985648" y="0"/>
                  </a:lnTo>
                  <a:lnTo>
                    <a:pt x="1985648" y="3016869"/>
                  </a:lnTo>
                  <a:lnTo>
                    <a:pt x="0" y="3016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7" id="37"/>
            <p:cNvGrpSpPr/>
            <p:nvPr/>
          </p:nvGrpSpPr>
          <p:grpSpPr>
            <a:xfrm rot="0">
              <a:off x="731858" y="3044494"/>
              <a:ext cx="521933" cy="521933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3C8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sp>
        <p:nvSpPr>
          <p:cNvPr name="TextBox 40" id="40"/>
          <p:cNvSpPr txBox="true"/>
          <p:nvPr/>
        </p:nvSpPr>
        <p:spPr>
          <a:xfrm rot="0">
            <a:off x="3508993" y="3365662"/>
            <a:ext cx="2027545" cy="981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7"/>
              </a:lnSpc>
            </a:pPr>
            <a:r>
              <a:rPr lang="en-US" sz="5824" spc="570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565239" y="3365662"/>
            <a:ext cx="2027545" cy="981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7"/>
              </a:lnSpc>
            </a:pPr>
            <a:r>
              <a:rPr lang="en-US" sz="5824" spc="570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450034" y="3270015"/>
            <a:ext cx="2027545" cy="981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7"/>
              </a:lnSpc>
            </a:pPr>
            <a:r>
              <a:rPr lang="en-US" sz="5824" spc="570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234847" y="3313340"/>
            <a:ext cx="2027545" cy="981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7"/>
              </a:lnSpc>
            </a:pPr>
            <a:r>
              <a:rPr lang="en-US" sz="5824" spc="570">
                <a:solidFill>
                  <a:srgbClr val="FFFBFB"/>
                </a:solidFill>
                <a:latin typeface="DM Sans Bold"/>
              </a:rPr>
              <a:t>05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850882" y="3270015"/>
            <a:ext cx="2027545" cy="981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7"/>
              </a:lnSpc>
            </a:pPr>
            <a:r>
              <a:rPr lang="en-US" sz="5824" spc="570">
                <a:solidFill>
                  <a:srgbClr val="FFFBFB"/>
                </a:solidFill>
                <a:latin typeface="DM Sans Bold"/>
              </a:rPr>
              <a:t>06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575747" y="5703558"/>
            <a:ext cx="2027545" cy="36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969"/>
              </a:lnSpc>
              <a:spcBef>
                <a:spcPct val="0"/>
              </a:spcBef>
            </a:pPr>
            <a:r>
              <a:rPr lang="en-US" sz="2151" spc="210">
                <a:solidFill>
                  <a:srgbClr val="033E8D"/>
                </a:solidFill>
                <a:latin typeface="DM Sans Bold"/>
              </a:rPr>
              <a:t>3D PRINTING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565239" y="5732324"/>
            <a:ext cx="2027545" cy="36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969"/>
              </a:lnSpc>
              <a:spcBef>
                <a:spcPct val="0"/>
              </a:spcBef>
            </a:pPr>
            <a:r>
              <a:rPr lang="en-US" sz="2151" spc="210">
                <a:solidFill>
                  <a:srgbClr val="033E8D"/>
                </a:solidFill>
                <a:latin typeface="DM Sans Bold"/>
              </a:rPr>
              <a:t>ASSEMBLY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554809" y="5678966"/>
            <a:ext cx="2027545" cy="731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969"/>
              </a:lnSpc>
              <a:spcBef>
                <a:spcPct val="0"/>
              </a:spcBef>
            </a:pPr>
            <a:r>
              <a:rPr lang="en-US" sz="2151" spc="210">
                <a:solidFill>
                  <a:srgbClr val="033E8D"/>
                </a:solidFill>
                <a:latin typeface="DM Sans Bold"/>
              </a:rPr>
              <a:t>ELECTRICAL DESIGN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024719" y="5732324"/>
            <a:ext cx="2447802" cy="36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969"/>
              </a:lnSpc>
              <a:spcBef>
                <a:spcPct val="0"/>
              </a:spcBef>
            </a:pPr>
            <a:r>
              <a:rPr lang="en-US" sz="2151" spc="210">
                <a:solidFill>
                  <a:srgbClr val="033E8D"/>
                </a:solidFill>
                <a:latin typeface="DM Sans Bold"/>
              </a:rPr>
              <a:t>PROGRAMMING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850882" y="5732324"/>
            <a:ext cx="2027545" cy="731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969"/>
              </a:lnSpc>
              <a:spcBef>
                <a:spcPct val="0"/>
              </a:spcBef>
            </a:pPr>
            <a:r>
              <a:rPr lang="en-US" sz="2151" spc="210">
                <a:solidFill>
                  <a:srgbClr val="033E8D"/>
                </a:solidFill>
                <a:latin typeface="DM Sans Bold"/>
              </a:rPr>
              <a:t>NIKOLAUS HOUSE</a:t>
            </a:r>
          </a:p>
        </p:txBody>
      </p:sp>
      <p:sp>
        <p:nvSpPr>
          <p:cNvPr name="Freeform 50" id="50"/>
          <p:cNvSpPr/>
          <p:nvPr/>
        </p:nvSpPr>
        <p:spPr>
          <a:xfrm flipH="false" flipV="false" rot="0">
            <a:off x="15336202" y="296127"/>
            <a:ext cx="2657130" cy="551990"/>
          </a:xfrm>
          <a:custGeom>
            <a:avLst/>
            <a:gdLst/>
            <a:ahLst/>
            <a:cxnLst/>
            <a:rect r="r" b="b" t="t" l="l"/>
            <a:pathLst>
              <a:path h="551990" w="2657130">
                <a:moveTo>
                  <a:pt x="0" y="0"/>
                </a:moveTo>
                <a:lnTo>
                  <a:pt x="2657130" y="0"/>
                </a:lnTo>
                <a:lnTo>
                  <a:pt x="2657130" y="551991"/>
                </a:lnTo>
                <a:lnTo>
                  <a:pt x="0" y="5519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58287" y="1000114"/>
            <a:ext cx="9129713" cy="9286886"/>
            <a:chOff x="0" y="0"/>
            <a:chExt cx="12172950" cy="1238251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846" t="0" r="846" b="0"/>
            <a:stretch>
              <a:fillRect/>
            </a:stretch>
          </p:blipFill>
          <p:spPr>
            <a:xfrm flipH="false" flipV="false">
              <a:off x="0" y="0"/>
              <a:ext cx="12172950" cy="12382515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1790">
            <a:off x="-1" y="1004887"/>
            <a:ext cx="18288002" cy="0"/>
          </a:xfrm>
          <a:prstGeom prst="line">
            <a:avLst/>
          </a:prstGeom>
          <a:ln cap="flat" w="19050">
            <a:solidFill>
              <a:srgbClr val="003C8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4505325" y="5648325"/>
            <a:ext cx="9286875" cy="0"/>
          </a:xfrm>
          <a:prstGeom prst="line">
            <a:avLst/>
          </a:prstGeom>
          <a:ln cap="flat" w="19050">
            <a:solidFill>
              <a:srgbClr val="003C8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49936" y="5118308"/>
            <a:ext cx="305599" cy="525249"/>
          </a:xfrm>
          <a:custGeom>
            <a:avLst/>
            <a:gdLst/>
            <a:ahLst/>
            <a:cxnLst/>
            <a:rect r="r" b="b" t="t" l="l"/>
            <a:pathLst>
              <a:path h="525249" w="305599">
                <a:moveTo>
                  <a:pt x="0" y="0"/>
                </a:moveTo>
                <a:lnTo>
                  <a:pt x="305599" y="0"/>
                </a:lnTo>
                <a:lnTo>
                  <a:pt x="305599" y="525249"/>
                </a:lnTo>
                <a:lnTo>
                  <a:pt x="0" y="525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9936" y="3340651"/>
            <a:ext cx="305599" cy="525249"/>
          </a:xfrm>
          <a:custGeom>
            <a:avLst/>
            <a:gdLst/>
            <a:ahLst/>
            <a:cxnLst/>
            <a:rect r="r" b="b" t="t" l="l"/>
            <a:pathLst>
              <a:path h="525249" w="305599">
                <a:moveTo>
                  <a:pt x="0" y="0"/>
                </a:moveTo>
                <a:lnTo>
                  <a:pt x="305599" y="0"/>
                </a:lnTo>
                <a:lnTo>
                  <a:pt x="305599" y="525249"/>
                </a:lnTo>
                <a:lnTo>
                  <a:pt x="0" y="525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19263" y="246583"/>
            <a:ext cx="2664820" cy="553588"/>
          </a:xfrm>
          <a:custGeom>
            <a:avLst/>
            <a:gdLst/>
            <a:ahLst/>
            <a:cxnLst/>
            <a:rect r="r" b="b" t="t" l="l"/>
            <a:pathLst>
              <a:path h="553588" w="2664820">
                <a:moveTo>
                  <a:pt x="0" y="0"/>
                </a:moveTo>
                <a:lnTo>
                  <a:pt x="2664820" y="0"/>
                </a:lnTo>
                <a:lnTo>
                  <a:pt x="2664820" y="553588"/>
                </a:lnTo>
                <a:lnTo>
                  <a:pt x="0" y="5535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64761" y="1457325"/>
            <a:ext cx="7720415" cy="5331611"/>
            <a:chOff x="0" y="0"/>
            <a:chExt cx="10293887" cy="710881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615537" y="2367335"/>
              <a:ext cx="8678350" cy="1585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622"/>
                </a:lnSpc>
                <a:spcBef>
                  <a:spcPct val="0"/>
                </a:spcBef>
              </a:pPr>
              <a:r>
                <a:rPr lang="en-US" sz="3374" strike="noStrike" u="none">
                  <a:solidFill>
                    <a:srgbClr val="FFFFFF"/>
                  </a:solidFill>
                  <a:latin typeface="Absolutely Sharp "/>
                </a:rPr>
                <a:t>Nikolaus House is also known as the House of Santa Claus.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615537" y="4748496"/>
              <a:ext cx="8678350" cy="2360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622"/>
                </a:lnSpc>
                <a:spcBef>
                  <a:spcPct val="0"/>
                </a:spcBef>
              </a:pPr>
              <a:r>
                <a:rPr lang="en-US" sz="3374" strike="noStrike" u="none">
                  <a:solidFill>
                    <a:srgbClr val="FFFFFF"/>
                  </a:solidFill>
                  <a:latin typeface="Absolutely Sharp "/>
                </a:rPr>
                <a:t>The history of this drawing game is not known. But there is a saying “If you can’t do this, you won’t get a partner”.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5250"/>
              <a:ext cx="10293887" cy="1669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95"/>
                </a:lnSpc>
              </a:pPr>
              <a:r>
                <a:rPr lang="en-US" sz="8699">
                  <a:solidFill>
                    <a:srgbClr val="FFFFFF"/>
                  </a:solidFill>
                  <a:latin typeface="Gagalin"/>
                </a:rPr>
                <a:t>fun facts 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47281" y="398917"/>
            <a:ext cx="6372539" cy="22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19"/>
              </a:lnSpc>
            </a:pPr>
            <a:r>
              <a:rPr lang="en-US" sz="1399">
                <a:solidFill>
                  <a:srgbClr val="FFFFFF"/>
                </a:solidFill>
                <a:latin typeface="Aileron Ultra-Bold"/>
              </a:rPr>
              <a:t>XY  PEN  PLOTTER </a:t>
            </a:r>
          </a:p>
        </p:txBody>
      </p:sp>
      <p:sp>
        <p:nvSpPr>
          <p:cNvPr name="AutoShape 14" id="14"/>
          <p:cNvSpPr/>
          <p:nvPr/>
        </p:nvSpPr>
        <p:spPr>
          <a:xfrm rot="1790">
            <a:off x="-1" y="1033462"/>
            <a:ext cx="1828800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790">
            <a:off x="-1" y="1004887"/>
            <a:ext cx="1828800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960996" y="-645427"/>
            <a:ext cx="2829060" cy="1563055"/>
          </a:xfrm>
          <a:custGeom>
            <a:avLst/>
            <a:gdLst/>
            <a:ahLst/>
            <a:cxnLst/>
            <a:rect r="r" b="b" t="t" l="l"/>
            <a:pathLst>
              <a:path h="1563055" w="2829060">
                <a:moveTo>
                  <a:pt x="0" y="0"/>
                </a:moveTo>
                <a:lnTo>
                  <a:pt x="2829060" y="0"/>
                </a:lnTo>
                <a:lnTo>
                  <a:pt x="2829060" y="1563056"/>
                </a:lnTo>
                <a:lnTo>
                  <a:pt x="0" y="1563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60996" y="229650"/>
            <a:ext cx="2679745" cy="556688"/>
          </a:xfrm>
          <a:custGeom>
            <a:avLst/>
            <a:gdLst/>
            <a:ahLst/>
            <a:cxnLst/>
            <a:rect r="r" b="b" t="t" l="l"/>
            <a:pathLst>
              <a:path h="556688" w="2679745">
                <a:moveTo>
                  <a:pt x="0" y="0"/>
                </a:moveTo>
                <a:lnTo>
                  <a:pt x="2679746" y="0"/>
                </a:lnTo>
                <a:lnTo>
                  <a:pt x="2679746" y="556689"/>
                </a:lnTo>
                <a:lnTo>
                  <a:pt x="0" y="556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47281" y="3389691"/>
            <a:ext cx="15537256" cy="6260275"/>
            <a:chOff x="0" y="0"/>
            <a:chExt cx="4092117" cy="16487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92117" cy="1648797"/>
            </a:xfrm>
            <a:custGeom>
              <a:avLst/>
              <a:gdLst/>
              <a:ahLst/>
              <a:cxnLst/>
              <a:rect r="r" b="b" t="t" l="l"/>
              <a:pathLst>
                <a:path h="1648797" w="4092117">
                  <a:moveTo>
                    <a:pt x="0" y="0"/>
                  </a:moveTo>
                  <a:lnTo>
                    <a:pt x="4092117" y="0"/>
                  </a:lnTo>
                  <a:lnTo>
                    <a:pt x="4092117" y="1648797"/>
                  </a:lnTo>
                  <a:lnTo>
                    <a:pt x="0" y="1648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>
                  <a:alpha val="87843"/>
                </a:srgbClr>
              </a:solidFill>
              <a:prstDash val="lg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092117" cy="1696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425"/>
                </a:lnSpc>
              </a:pPr>
              <a:r>
                <a:rPr lang="en-US" sz="2500">
                  <a:solidFill>
                    <a:srgbClr val="FFFFFF">
                      <a:alpha val="87843"/>
                    </a:srgbClr>
                  </a:solidFill>
                  <a:latin typeface="Aileron Ultra-Bold"/>
                </a:rPr>
                <a:t>           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75900" y="5669124"/>
            <a:ext cx="305599" cy="525249"/>
          </a:xfrm>
          <a:custGeom>
            <a:avLst/>
            <a:gdLst/>
            <a:ahLst/>
            <a:cxnLst/>
            <a:rect r="r" b="b" t="t" l="l"/>
            <a:pathLst>
              <a:path h="525249" w="305599">
                <a:moveTo>
                  <a:pt x="0" y="0"/>
                </a:moveTo>
                <a:lnTo>
                  <a:pt x="305600" y="0"/>
                </a:lnTo>
                <a:lnTo>
                  <a:pt x="305600" y="525249"/>
                </a:lnTo>
                <a:lnTo>
                  <a:pt x="0" y="5252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5900" y="3886575"/>
            <a:ext cx="305599" cy="525249"/>
          </a:xfrm>
          <a:custGeom>
            <a:avLst/>
            <a:gdLst/>
            <a:ahLst/>
            <a:cxnLst/>
            <a:rect r="r" b="b" t="t" l="l"/>
            <a:pathLst>
              <a:path h="525249" w="305599">
                <a:moveTo>
                  <a:pt x="0" y="0"/>
                </a:moveTo>
                <a:lnTo>
                  <a:pt x="305600" y="0"/>
                </a:lnTo>
                <a:lnTo>
                  <a:pt x="305600" y="525249"/>
                </a:lnTo>
                <a:lnTo>
                  <a:pt x="0" y="5252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5900" y="7451673"/>
            <a:ext cx="305599" cy="525249"/>
          </a:xfrm>
          <a:custGeom>
            <a:avLst/>
            <a:gdLst/>
            <a:ahLst/>
            <a:cxnLst/>
            <a:rect r="r" b="b" t="t" l="l"/>
            <a:pathLst>
              <a:path h="525249" w="305599">
                <a:moveTo>
                  <a:pt x="0" y="0"/>
                </a:moveTo>
                <a:lnTo>
                  <a:pt x="305600" y="0"/>
                </a:lnTo>
                <a:lnTo>
                  <a:pt x="305600" y="525248"/>
                </a:lnTo>
                <a:lnTo>
                  <a:pt x="0" y="5252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7281" y="1427537"/>
            <a:ext cx="7491798" cy="138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691"/>
              </a:lnSpc>
              <a:spcBef>
                <a:spcPct val="0"/>
              </a:spcBef>
            </a:pPr>
            <a:r>
              <a:rPr lang="en-US" sz="9899">
                <a:solidFill>
                  <a:srgbClr val="FFFFFF"/>
                </a:solidFill>
                <a:latin typeface="Gagalin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7281" y="383534"/>
            <a:ext cx="6372539" cy="22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19"/>
              </a:lnSpc>
            </a:pPr>
            <a:r>
              <a:rPr lang="en-US" sz="1399">
                <a:solidFill>
                  <a:srgbClr val="FFFFFF"/>
                </a:solidFill>
                <a:latin typeface="Aileron Ultra-Bold"/>
              </a:rPr>
              <a:t>XY PEN PLOTTER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1894" y="3753225"/>
            <a:ext cx="12891189" cy="122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2"/>
              </a:lnSpc>
              <a:spcBef>
                <a:spcPct val="0"/>
              </a:spcBef>
            </a:pPr>
            <a:r>
              <a:rPr lang="en-US" sz="3374">
                <a:solidFill>
                  <a:srgbClr val="FFFFFF"/>
                </a:solidFill>
                <a:latin typeface="Absolutely Sharp "/>
              </a:rPr>
              <a:t>X-Y pen plotter, a mechatronic system, combines electrical, software, and mechanical components to produce text and graphical artwork.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2181" y="5545299"/>
            <a:ext cx="12891189" cy="1195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20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Absolutely Sharp "/>
              </a:rPr>
              <a:t>Users can connect to the robot through a software interface developed using the Bluetooth Terminal Application, enabling control over its movements.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1894" y="7327848"/>
            <a:ext cx="12891189" cy="1767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20"/>
              </a:lnSpc>
            </a:pPr>
            <a:r>
              <a:rPr lang="en-US" sz="3299">
                <a:solidFill>
                  <a:srgbClr val="FFFFFF"/>
                </a:solidFill>
                <a:latin typeface="Absolutely Sharp "/>
              </a:rPr>
              <a:t>There are different types of X-Y Pen plotter designs available in the market.</a:t>
            </a:r>
          </a:p>
          <a:p>
            <a:pPr>
              <a:lnSpc>
                <a:spcPts val="4520"/>
              </a:lnSpc>
            </a:pPr>
            <a:r>
              <a:rPr lang="en-US" sz="3299">
                <a:solidFill>
                  <a:srgbClr val="FFFFFF"/>
                </a:solidFill>
                <a:latin typeface="Absolutely Sharp "/>
              </a:rPr>
              <a:t>eg. Flatbed Plotters, Drum Plotters, Sliding Bed Plotters, Vertical Plotter.</a:t>
            </a:r>
          </a:p>
          <a:p>
            <a:pPr>
              <a:lnSpc>
                <a:spcPts val="4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E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4033">
            <a:off x="-282222" y="1044370"/>
            <a:ext cx="10698609" cy="9258300"/>
            <a:chOff x="0" y="0"/>
            <a:chExt cx="2469264" cy="21368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9264" cy="2136838"/>
            </a:xfrm>
            <a:custGeom>
              <a:avLst/>
              <a:gdLst/>
              <a:ahLst/>
              <a:cxnLst/>
              <a:rect r="r" b="b" t="t" l="l"/>
              <a:pathLst>
                <a:path h="2136838" w="2469264">
                  <a:moveTo>
                    <a:pt x="0" y="0"/>
                  </a:moveTo>
                  <a:lnTo>
                    <a:pt x="2469264" y="0"/>
                  </a:lnTo>
                  <a:lnTo>
                    <a:pt x="2469264" y="2136838"/>
                  </a:lnTo>
                  <a:lnTo>
                    <a:pt x="0" y="2136838"/>
                  </a:lnTo>
                  <a:close/>
                </a:path>
              </a:pathLst>
            </a:custGeom>
            <a:solidFill>
              <a:srgbClr val="033E8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288" y="1000125"/>
            <a:ext cx="4273004" cy="3113088"/>
            <a:chOff x="0" y="0"/>
            <a:chExt cx="5697339" cy="415078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23254" t="0" r="23254" b="0"/>
            <a:stretch>
              <a:fillRect/>
            </a:stretch>
          </p:blipFill>
          <p:spPr>
            <a:xfrm flipH="false" flipV="false">
              <a:off x="0" y="0"/>
              <a:ext cx="5697339" cy="4150783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525" y="1028700"/>
            <a:ext cx="6222569" cy="3494087"/>
            <a:chOff x="0" y="0"/>
            <a:chExt cx="8296759" cy="465878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2336" r="0" b="2336"/>
            <a:stretch>
              <a:fillRect/>
            </a:stretch>
          </p:blipFill>
          <p:spPr>
            <a:xfrm flipH="false" flipV="false">
              <a:off x="0" y="0"/>
              <a:ext cx="8296759" cy="4658783"/>
            </a:xfrm>
            <a:prstGeom prst="rect">
              <a:avLst/>
            </a:prstGeom>
          </p:spPr>
        </p:pic>
      </p:grpSp>
      <p:sp>
        <p:nvSpPr>
          <p:cNvPr name="AutoShape 8" id="8"/>
          <p:cNvSpPr/>
          <p:nvPr/>
        </p:nvSpPr>
        <p:spPr>
          <a:xfrm rot="1787">
            <a:off x="-28576" y="1004887"/>
            <a:ext cx="1831657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5403525">
            <a:off x="6069460" y="5648325"/>
            <a:ext cx="928688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4953937" y="4576887"/>
            <a:ext cx="38558" cy="572440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8575" y="4513263"/>
            <a:ext cx="10727198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28575" y="8129598"/>
            <a:ext cx="1072719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5019263" y="246583"/>
            <a:ext cx="2664820" cy="553588"/>
          </a:xfrm>
          <a:custGeom>
            <a:avLst/>
            <a:gdLst/>
            <a:ahLst/>
            <a:cxnLst/>
            <a:rect r="r" b="b" t="t" l="l"/>
            <a:pathLst>
              <a:path h="553588" w="2664820">
                <a:moveTo>
                  <a:pt x="0" y="0"/>
                </a:moveTo>
                <a:lnTo>
                  <a:pt x="2664820" y="0"/>
                </a:lnTo>
                <a:lnTo>
                  <a:pt x="2664820" y="553588"/>
                </a:lnTo>
                <a:lnTo>
                  <a:pt x="0" y="553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28575" y="5640387"/>
            <a:ext cx="4972987" cy="4646613"/>
          </a:xfrm>
          <a:custGeom>
            <a:avLst/>
            <a:gdLst/>
            <a:ahLst/>
            <a:cxnLst/>
            <a:rect r="r" b="b" t="t" l="l"/>
            <a:pathLst>
              <a:path h="4646613" w="4972987">
                <a:moveTo>
                  <a:pt x="0" y="0"/>
                </a:moveTo>
                <a:lnTo>
                  <a:pt x="4972987" y="0"/>
                </a:lnTo>
                <a:lnTo>
                  <a:pt x="4972987" y="4646613"/>
                </a:lnTo>
                <a:lnTo>
                  <a:pt x="0" y="4646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72" t="0" r="-13227" b="-693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717662" y="4503738"/>
            <a:ext cx="5029317" cy="4722017"/>
          </a:xfrm>
          <a:custGeom>
            <a:avLst/>
            <a:gdLst/>
            <a:ahLst/>
            <a:cxnLst/>
            <a:rect r="r" b="b" t="t" l="l"/>
            <a:pathLst>
              <a:path h="4722017" w="5029317">
                <a:moveTo>
                  <a:pt x="0" y="0"/>
                </a:moveTo>
                <a:lnTo>
                  <a:pt x="5029317" y="0"/>
                </a:lnTo>
                <a:lnTo>
                  <a:pt x="5029317" y="4722017"/>
                </a:lnTo>
                <a:lnTo>
                  <a:pt x="0" y="47220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6507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944412" y="4522788"/>
            <a:ext cx="5773250" cy="3906128"/>
          </a:xfrm>
          <a:custGeom>
            <a:avLst/>
            <a:gdLst/>
            <a:ahLst/>
            <a:cxnLst/>
            <a:rect r="r" b="b" t="t" l="l"/>
            <a:pathLst>
              <a:path h="3906128" w="5773250">
                <a:moveTo>
                  <a:pt x="0" y="0"/>
                </a:moveTo>
                <a:lnTo>
                  <a:pt x="5773250" y="0"/>
                </a:lnTo>
                <a:lnTo>
                  <a:pt x="5773250" y="3906127"/>
                </a:lnTo>
                <a:lnTo>
                  <a:pt x="0" y="3906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62" t="0" r="-5063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427275" y="1643183"/>
            <a:ext cx="6420775" cy="2318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72"/>
              </a:lnSpc>
            </a:pPr>
            <a:r>
              <a:rPr lang="en-US" sz="8400">
                <a:solidFill>
                  <a:srgbClr val="FFFFFF"/>
                </a:solidFill>
                <a:latin typeface="Gagalin"/>
              </a:rPr>
              <a:t>X-Y Plotter Examples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61649" y="885825"/>
            <a:ext cx="5165626" cy="64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2"/>
              </a:lnSpc>
              <a:spcBef>
                <a:spcPct val="0"/>
              </a:spcBef>
            </a:pPr>
            <a:r>
              <a:rPr lang="en-US" sz="3374" strike="noStrike" u="none">
                <a:solidFill>
                  <a:srgbClr val="FFFFFF"/>
                </a:solidFill>
                <a:latin typeface="Absolutely Sharp "/>
              </a:rPr>
              <a:t>Flatbed Plotter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5921" y="398917"/>
            <a:ext cx="6372539" cy="22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19"/>
              </a:lnSpc>
            </a:pPr>
            <a:r>
              <a:rPr lang="en-US" sz="1399">
                <a:solidFill>
                  <a:srgbClr val="FFFFFF"/>
                </a:solidFill>
                <a:latin typeface="Aileron Ultra-Bold"/>
              </a:rPr>
              <a:t>XY PEN PLOTTER </a:t>
            </a:r>
          </a:p>
        </p:txBody>
      </p:sp>
      <p:sp>
        <p:nvSpPr>
          <p:cNvPr name="TextBox 20" id="20"/>
          <p:cNvSpPr txBox="true"/>
          <p:nvPr/>
        </p:nvSpPr>
        <p:spPr>
          <a:xfrm rot="84033">
            <a:off x="2452119" y="4443471"/>
            <a:ext cx="5070668" cy="641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2"/>
              </a:lnSpc>
              <a:spcBef>
                <a:spcPct val="0"/>
              </a:spcBef>
            </a:pPr>
            <a:r>
              <a:rPr lang="en-US" sz="3374" strike="noStrike" u="none">
                <a:solidFill>
                  <a:srgbClr val="FFFFFF"/>
                </a:solidFill>
                <a:latin typeface="Absolutely Sharp "/>
              </a:rPr>
              <a:t>Drum Plotter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44412" y="9793288"/>
            <a:ext cx="5165626" cy="64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2"/>
              </a:lnSpc>
              <a:spcBef>
                <a:spcPct val="0"/>
              </a:spcBef>
            </a:pPr>
            <a:r>
              <a:rPr lang="en-US" sz="3374" strike="noStrike" u="none">
                <a:solidFill>
                  <a:srgbClr val="FFFFFF"/>
                </a:solidFill>
                <a:latin typeface="Absolutely Sharp "/>
              </a:rPr>
              <a:t>Vertical Plotter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0698615" y="4503738"/>
            <a:ext cx="7589385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-5777840" y="5673520"/>
            <a:ext cx="10727198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0717662" y="9124950"/>
            <a:ext cx="5165626" cy="64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2"/>
              </a:lnSpc>
              <a:spcBef>
                <a:spcPct val="0"/>
              </a:spcBef>
            </a:pPr>
            <a:r>
              <a:rPr lang="en-US" sz="3374">
                <a:solidFill>
                  <a:srgbClr val="FFFFFF"/>
                </a:solidFill>
                <a:latin typeface="Absolutely Sharp "/>
              </a:rPr>
              <a:t>H-Bot </a:t>
            </a:r>
            <a:r>
              <a:rPr lang="en-US" sz="3374" strike="noStrike" u="none">
                <a:solidFill>
                  <a:srgbClr val="FFFFFF"/>
                </a:solidFill>
                <a:latin typeface="Absolutely Sharp "/>
              </a:rPr>
              <a:t>Plotter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DAF0tiQWHnY</dc:identifier>
  <dcterms:modified xsi:type="dcterms:W3CDTF">2011-08-01T06:04:30Z</dcterms:modified>
  <cp:revision>1</cp:revision>
  <dc:title>Pink Red Creative Young Professional College Thesis Education Presentation</dc:title>
</cp:coreProperties>
</file>